
<file path=[Content_Types].xml><?xml version="1.0" encoding="utf-8"?>
<Types xmlns="http://schemas.openxmlformats.org/package/2006/content-types">
  <Override PartName="/ppt/tableStyles.xml" ContentType="application/vnd.openxmlformats-officedocument.presentationml.tableStyles+xml"/>
  <Override PartName="/ppt/slides/slide5.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Default Extension="bin" ContentType="application/vnd.openxmlformats-officedocument.presentationml.printerSettings"/>
  <Override PartName="/ppt/presProps.xml" ContentType="application/vnd.openxmlformats-officedocument.presentationml.presProps+xml"/>
  <Override PartName="/ppt/presentation.xml" ContentType="application/vnd.openxmlformats-officedocument.presentationml.presentation.main+xml"/>
  <Default Extension="png" ContentType="image/png"/>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Default Extension="pdf" ContentType="application/pdf"/>
  <Override PartName="/docProps/core.xml" ContentType="application/vnd.openxmlformats-package.core-properties+xml"/>
  <Override PartName="/ppt/slides/slide10.xml" ContentType="application/vnd.openxmlformats-officedocument.presentationml.slide+xml"/>
  <Override PartName="/ppt/slideLayouts/slideLayout1.xml" ContentType="application/vnd.openxmlformats-officedocument.presentationml.slideLayout+xml"/>
  <Override PartName="/ppt/slides/slide12.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Layouts/slideLayout7.xml" ContentType="application/vnd.openxmlformats-officedocument.presentationml.slideLayout+xml"/>
  <Override PartName="/ppt/notesSlides/notesSlide7.xml" ContentType="application/vnd.openxmlformats-officedocument.presentationml.notesSlide+xml"/>
  <Override PartName="/ppt/slides/slide4.xml" ContentType="application/vnd.openxmlformats-officedocument.presentationml.slide+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slides/slide8.xml" ContentType="application/vnd.openxmlformats-officedocument.presentationml.slide+xml"/>
  <Override PartName="/ppt/slideLayouts/slideLayout9.xml" ContentType="application/vnd.openxmlformats-officedocument.presentationml.slideLayout+xml"/>
  <Override PartName="/ppt/theme/theme1.xml" ContentType="application/vnd.openxmlformats-officedocument.theme+xml"/>
  <Override PartName="/ppt/notesSlides/notesSlide3.xml" ContentType="application/vnd.openxmlformats-officedocument.presentationml.notesSlide+xml"/>
  <Override PartName="/ppt/slides/slide2.xml" ContentType="application/vnd.openxmlformats-officedocument.presentationml.slide+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slideMasters/slideMaster1.xml" ContentType="application/vnd.openxmlformats-officedocument.presentationml.slideMaster+xml"/>
  <Default Extension="xml" ContentType="application/xml"/>
  <Default Extension="jpeg" ContentType="image/jpeg"/>
  <Default Extension="rels" ContentType="application/vnd.openxmlformats-package.relationships+xml"/>
  <Default Extension="tiff" ContentType="image/tiff"/>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theme/theme2.xml" ContentType="application/vnd.openxmlformats-officedocument.theme+xml"/>
  <Override PartName="/ppt/notesSlides/notesSlide6.xml" ContentType="application/vnd.openxmlformats-officedocument.presentationml.notesSlide+xml"/>
  <Override PartName="/ppt/slides/slide9.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15"/>
  </p:notesMasterIdLst>
  <p:sldIdLst>
    <p:sldId id="256" r:id="rId2"/>
    <p:sldId id="258" r:id="rId3"/>
    <p:sldId id="259" r:id="rId4"/>
    <p:sldId id="272" r:id="rId5"/>
    <p:sldId id="262" r:id="rId6"/>
    <p:sldId id="260" r:id="rId7"/>
    <p:sldId id="263" r:id="rId8"/>
    <p:sldId id="264" r:id="rId9"/>
    <p:sldId id="276" r:id="rId10"/>
    <p:sldId id="275" r:id="rId11"/>
    <p:sldId id="277" r:id="rId12"/>
    <p:sldId id="27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DA0A05"/>
    <a:srgbClr val="C4303F"/>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3386" autoAdjust="0"/>
    <p:restoredTop sz="76630" autoAdjust="0"/>
  </p:normalViewPr>
  <p:slideViewPr>
    <p:cSldViewPr>
      <p:cViewPr>
        <p:scale>
          <a:sx n="66" d="100"/>
          <a:sy n="66" d="100"/>
        </p:scale>
        <p:origin x="-640" y="-112"/>
      </p:cViewPr>
      <p:guideLst>
        <p:guide orient="horz" pos="2160"/>
        <p:guide pos="2880"/>
      </p:guideLst>
    </p:cSldViewPr>
  </p:slideViewPr>
  <p:outlineViewPr>
    <p:cViewPr>
      <p:scale>
        <a:sx n="33" d="100"/>
        <a:sy n="33" d="100"/>
      </p:scale>
      <p:origin x="24" y="2382"/>
    </p:cViewPr>
  </p:outlineViewPr>
  <p:notesTextViewPr>
    <p:cViewPr>
      <p:scale>
        <a:sx n="1" d="1"/>
        <a:sy n="1" d="1"/>
      </p:scale>
      <p:origin x="0" y="0"/>
    </p:cViewPr>
  </p:notesTextViewPr>
  <p:sorterViewPr>
    <p:cViewPr>
      <p:scale>
        <a:sx n="150" d="100"/>
        <a:sy n="150" d="100"/>
      </p:scale>
      <p:origin x="0" y="0"/>
    </p:cViewPr>
  </p:sorterViewPr>
  <p:notesViewPr>
    <p:cSldViewPr snapToObjects="1">
      <p:cViewPr>
        <p:scale>
          <a:sx n="110" d="100"/>
          <a:sy n="110" d="100"/>
        </p:scale>
        <p:origin x="-1410" y="114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9" Type="http://schemas.openxmlformats.org/officeDocument/2006/relationships/theme" Target="theme/theme1.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CDC8F-0049-4D15-8246-37CBAFD9F638}" type="datetimeFigureOut">
              <a:rPr lang="en-US" smtClean="0"/>
              <a:pPr/>
              <a:t>10/5/10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9A5B62-E055-44CC-9574-97093A14740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3573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lockyourmeds.or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should be visible as people</a:t>
            </a:r>
            <a:r>
              <a:rPr lang="en-US" i="1" baseline="0" dirty="0" smtClean="0"/>
              <a:t> are entering room to see the presentation.  It allows the “look and feel” to sink in.</a:t>
            </a:r>
            <a:endParaRPr lang="en-US" i="1"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Media Kit</a:t>
            </a:r>
          </a:p>
          <a:p>
            <a:pPr marL="628650" lvl="1" indent="-171450">
              <a:buFont typeface="Arial" pitchFamily="34" charset="0"/>
              <a:buChar char="•"/>
            </a:pPr>
            <a:r>
              <a:rPr lang="en-US" dirty="0" smtClean="0"/>
              <a:t>This kit has been sent to media outlets nationwide, and includes press releases, parent guide, </a:t>
            </a:r>
            <a:r>
              <a:rPr lang="en-US" dirty="0" err="1" smtClean="0"/>
              <a:t>MEDucation</a:t>
            </a:r>
            <a:r>
              <a:rPr lang="en-US" dirty="0" smtClean="0"/>
              <a:t> Guide and more.</a:t>
            </a:r>
          </a:p>
          <a:p>
            <a:pPr marL="171450" indent="-171450">
              <a:buFont typeface="Arial" pitchFamily="34" charset="0"/>
              <a:buChar char="•"/>
            </a:pPr>
            <a:r>
              <a:rPr lang="en-US" dirty="0" smtClean="0"/>
              <a:t>Outreach and Events</a:t>
            </a:r>
          </a:p>
          <a:p>
            <a:pPr marL="171450" indent="-171450">
              <a:buFont typeface="Arial" pitchFamily="34" charset="0"/>
              <a:buChar char="•"/>
            </a:pPr>
            <a:r>
              <a:rPr lang="en-US" dirty="0" smtClean="0"/>
              <a:t>Internet </a:t>
            </a:r>
            <a:r>
              <a:rPr lang="en-US" i="1" dirty="0" smtClean="0"/>
              <a:t>(click to bring up website</a:t>
            </a:r>
            <a:r>
              <a:rPr lang="en-US" i="1" baseline="0" dirty="0" smtClean="0"/>
              <a:t> or “go live” to the website to show them.)</a:t>
            </a:r>
            <a:endParaRPr lang="en-US" i="1" dirty="0" smtClean="0"/>
          </a:p>
          <a:p>
            <a:pPr marL="628650" lvl="1" indent="-171450">
              <a:buFont typeface="Arial" pitchFamily="34" charset="0"/>
              <a:buChar char="•"/>
            </a:pPr>
            <a:r>
              <a:rPr lang="en-US" dirty="0" smtClean="0"/>
              <a:t>Log on to </a:t>
            </a:r>
            <a:r>
              <a:rPr lang="en-US" dirty="0" smtClean="0">
                <a:hlinkClick r:id="rId3"/>
              </a:rPr>
              <a:t>www.lockyourmeds.org</a:t>
            </a:r>
            <a:r>
              <a:rPr lang="en-US" dirty="0" smtClean="0"/>
              <a:t> for resources, materials and more</a:t>
            </a:r>
          </a:p>
          <a:p>
            <a:pPr marL="628650" lvl="1" indent="-171450">
              <a:buFont typeface="Arial" pitchFamily="34" charset="0"/>
              <a:buChar char="•"/>
            </a:pPr>
            <a:r>
              <a:rPr lang="en-US" dirty="0" smtClean="0"/>
              <a:t>Web ads</a:t>
            </a:r>
          </a:p>
          <a:p>
            <a:pPr marL="628650" lvl="1" indent="-171450">
              <a:buFont typeface="Arial" pitchFamily="34" charset="0"/>
              <a:buChar char="•"/>
            </a:pPr>
            <a:r>
              <a:rPr lang="en-US" dirty="0" smtClean="0"/>
              <a:t>Links to other partner and supporter organizations</a:t>
            </a:r>
          </a:p>
        </p:txBody>
      </p:sp>
      <p:sp>
        <p:nvSpPr>
          <p:cNvPr id="4" name="Slide Number Placeholder 3"/>
          <p:cNvSpPr>
            <a:spLocks noGrp="1"/>
          </p:cNvSpPr>
          <p:nvPr>
            <p:ph type="sldNum" sz="quarter" idx="10"/>
          </p:nvPr>
        </p:nvSpPr>
        <p:spPr/>
        <p:txBody>
          <a:bodyPr/>
          <a:lstStyle/>
          <a:p>
            <a:fld id="{529A5B62-E055-44CC-9574-97093A14740B}" type="slidenum">
              <a:rPr lang="en-US" smtClean="0"/>
              <a:pPr/>
              <a:t>10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1230927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normAutofit lnSpcReduction="10000"/>
          </a:bodyPr>
          <a:lstStyle/>
          <a:p>
            <a:r>
              <a:rPr lang="en-US" dirty="0" smtClean="0"/>
              <a:t>As Peggy Sapp, NFP</a:t>
            </a:r>
            <a:r>
              <a:rPr lang="en-US" baseline="0" dirty="0" smtClean="0"/>
              <a:t> President, says,</a:t>
            </a:r>
            <a:r>
              <a:rPr lang="en-US" dirty="0" smtClean="0"/>
              <a:t> “Be aware</a:t>
            </a:r>
            <a:r>
              <a:rPr lang="en-US" baseline="0" dirty="0" smtClean="0"/>
              <a:t> and don’t share your medications.”  But how?  What steps should be taken?  </a:t>
            </a:r>
            <a:r>
              <a:rPr lang="en-US" dirty="0" smtClean="0"/>
              <a:t>The </a:t>
            </a:r>
            <a:r>
              <a:rPr lang="en-US" i="1" dirty="0" smtClean="0"/>
              <a:t>Lock Your Meds</a:t>
            </a:r>
            <a:r>
              <a:rPr lang="en-US" dirty="0" smtClean="0"/>
              <a:t> initiative helps parents and grandparents know what to do to combat this issue.</a:t>
            </a:r>
          </a:p>
          <a:p>
            <a:endParaRPr lang="en-US" dirty="0"/>
          </a:p>
          <a:p>
            <a:pPr marL="228600" indent="-228600">
              <a:buAutoNum type="arabicPeriod"/>
            </a:pPr>
            <a:r>
              <a:rPr lang="en-US" b="1" dirty="0" smtClean="0"/>
              <a:t>Lock Your Meds.  </a:t>
            </a:r>
            <a:r>
              <a:rPr lang="en-US" b="0" dirty="0" smtClean="0"/>
              <a:t>Store</a:t>
            </a:r>
            <a:r>
              <a:rPr lang="en-US" b="0" baseline="0" dirty="0" smtClean="0"/>
              <a:t> your medications in a location where children cannot access</a:t>
            </a:r>
            <a:r>
              <a:rPr lang="en-US" b="1" dirty="0" smtClean="0"/>
              <a:t> </a:t>
            </a:r>
            <a:r>
              <a:rPr lang="en-US" b="0" dirty="0" smtClean="0"/>
              <a:t>them.  This includes all over-the-counter medications as well.</a:t>
            </a:r>
            <a:endParaRPr lang="en-US" b="1" dirty="0" smtClean="0"/>
          </a:p>
          <a:p>
            <a:pPr marL="228600" indent="-228600">
              <a:buAutoNum type="arabicPeriod"/>
            </a:pPr>
            <a:r>
              <a:rPr lang="en-US" b="1" dirty="0" smtClean="0"/>
              <a:t>Take inventory of your medications. </a:t>
            </a:r>
            <a:r>
              <a:rPr lang="en-US" dirty="0" smtClean="0"/>
              <a:t> The campaign provides  a Home Inventory Card in the “Parents Guide.”   This is a very helpful chart.  As you can see, it provides you a place to list the medication and the quantity.  This  is  set-up to be done on a monthly basis.</a:t>
            </a:r>
          </a:p>
          <a:p>
            <a:pPr marL="228600" indent="-228600">
              <a:buFont typeface="+mj-lt"/>
              <a:buAutoNum type="arabicPeriod"/>
            </a:pPr>
            <a:r>
              <a:rPr lang="en-US" b="1" i="1" dirty="0" smtClean="0"/>
              <a:t>(click on slide to bring up </a:t>
            </a:r>
            <a:r>
              <a:rPr lang="en-US" b="1" i="1" dirty="0" err="1" smtClean="0"/>
              <a:t>MEDucation</a:t>
            </a:r>
            <a:r>
              <a:rPr lang="en-US" b="1" i="1" dirty="0" smtClean="0"/>
              <a:t> Guide). </a:t>
            </a:r>
            <a:r>
              <a:rPr lang="en-US" b="1" dirty="0" smtClean="0"/>
              <a:t>Educate Yourself. </a:t>
            </a:r>
            <a:r>
              <a:rPr lang="en-US" dirty="0"/>
              <a:t>Families can gather information about the extent of the problem by reading the "</a:t>
            </a:r>
            <a:r>
              <a:rPr lang="en-US" dirty="0" err="1"/>
              <a:t>MEDucation</a:t>
            </a:r>
            <a:r>
              <a:rPr lang="en-US" dirty="0"/>
              <a:t> </a:t>
            </a:r>
            <a:r>
              <a:rPr lang="en-US" dirty="0" smtClean="0"/>
              <a:t>Guide.“    This guide can be used for a variety of functions: </a:t>
            </a:r>
          </a:p>
          <a:p>
            <a:pPr marL="628650" lvl="1" indent="-171450">
              <a:buFont typeface="Calibri" pitchFamily="34" charset="0"/>
              <a:buChar char="•"/>
            </a:pPr>
            <a:r>
              <a:rPr lang="en-US" dirty="0" smtClean="0"/>
              <a:t>Talking </a:t>
            </a:r>
            <a:r>
              <a:rPr lang="en-US" dirty="0"/>
              <a:t>points for speech</a:t>
            </a:r>
          </a:p>
          <a:p>
            <a:pPr lvl="1"/>
            <a:r>
              <a:rPr lang="en-US" dirty="0"/>
              <a:t>• Handout at events (all or pages</a:t>
            </a:r>
            <a:r>
              <a:rPr lang="en-US" dirty="0" smtClean="0"/>
              <a:t>)</a:t>
            </a:r>
          </a:p>
          <a:p>
            <a:pPr lvl="1"/>
            <a:r>
              <a:rPr lang="en-US" dirty="0" smtClean="0"/>
              <a:t>•</a:t>
            </a:r>
            <a:r>
              <a:rPr lang="en-US" dirty="0"/>
              <a:t> </a:t>
            </a:r>
            <a:r>
              <a:rPr lang="en-US" dirty="0" smtClean="0"/>
              <a:t>Create </a:t>
            </a:r>
            <a:r>
              <a:rPr lang="en-US" dirty="0"/>
              <a:t>skits, plays, games, humor</a:t>
            </a:r>
          </a:p>
          <a:p>
            <a:pPr lvl="1"/>
            <a:r>
              <a:rPr lang="en-US" dirty="0"/>
              <a:t>• Tabletop for doctor offices, clinics</a:t>
            </a:r>
          </a:p>
          <a:p>
            <a:pPr lvl="1"/>
            <a:r>
              <a:rPr lang="en-US" dirty="0"/>
              <a:t>• Distribute at pharmacies, stores</a:t>
            </a:r>
          </a:p>
          <a:p>
            <a:pPr lvl="1"/>
            <a:r>
              <a:rPr lang="en-US" dirty="0"/>
              <a:t>• Hand out at nursing homes</a:t>
            </a:r>
          </a:p>
          <a:p>
            <a:pPr marL="228600" indent="-228600">
              <a:buAutoNum type="arabicPeriod"/>
            </a:pPr>
            <a:r>
              <a:rPr lang="en-US" b="1" dirty="0" smtClean="0"/>
              <a:t>Talk to your children</a:t>
            </a:r>
            <a:r>
              <a:rPr lang="en-US" dirty="0" smtClean="0"/>
              <a:t>.  Set clear rules, </a:t>
            </a:r>
            <a:r>
              <a:rPr lang="en-US" dirty="0"/>
              <a:t>such as no sharing of </a:t>
            </a:r>
            <a:r>
              <a:rPr lang="en-US" dirty="0" smtClean="0"/>
              <a:t>medications  </a:t>
            </a:r>
            <a:r>
              <a:rPr lang="en-US" dirty="0"/>
              <a:t>with anyone and always follow proper dosage instructions</a:t>
            </a:r>
            <a:r>
              <a:rPr lang="en-US" dirty="0" smtClean="0"/>
              <a:t>.</a:t>
            </a:r>
          </a:p>
          <a:p>
            <a:pPr marL="228600" indent="-228600">
              <a:buAutoNum type="arabicPeriod"/>
            </a:pPr>
            <a:r>
              <a:rPr lang="en-US" b="1" dirty="0" smtClean="0"/>
              <a:t>Properly</a:t>
            </a:r>
            <a:r>
              <a:rPr lang="en-US" dirty="0" smtClean="0"/>
              <a:t> </a:t>
            </a:r>
            <a:r>
              <a:rPr lang="en-US" b="1" dirty="0" smtClean="0"/>
              <a:t>dispose</a:t>
            </a:r>
            <a:r>
              <a:rPr lang="en-US" dirty="0" smtClean="0"/>
              <a:t>.  Educate yourself on the proper way to dispose </a:t>
            </a:r>
            <a:r>
              <a:rPr lang="en-US" dirty="0"/>
              <a:t>of old, expired or unused medicines.  Local law enforcement offices offer “take back” collection sites</a:t>
            </a:r>
            <a:r>
              <a:rPr lang="en-US" dirty="0" smtClean="0"/>
              <a:t>.  Check with your local authorities for more information.</a:t>
            </a:r>
          </a:p>
          <a:p>
            <a:pPr lvl="1"/>
            <a:endParaRPr lang="en-US" i="1" dirty="0" smtClean="0"/>
          </a:p>
        </p:txBody>
      </p:sp>
      <p:sp>
        <p:nvSpPr>
          <p:cNvPr id="4" name="Slide Number Placeholder 3"/>
          <p:cNvSpPr>
            <a:spLocks noGrp="1"/>
          </p:cNvSpPr>
          <p:nvPr>
            <p:ph type="sldNum" sz="quarter" idx="10"/>
          </p:nvPr>
        </p:nvSpPr>
        <p:spPr/>
        <p:txBody>
          <a:bodyPr/>
          <a:lstStyle/>
          <a:p>
            <a:fld id="{529A5B62-E055-44CC-9574-97093A14740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can help fight the growing trend of prescription drug misuse.  The National Family Partnership works with affiliates, schools and health care professionals across the nation, touching millions through many different mediums.  With the help of these organizations, we can reach parents and grandparents and give them a voice in this fight.</a:t>
            </a:r>
          </a:p>
          <a:p>
            <a:endParaRPr lang="en-US" dirty="0" smtClean="0"/>
          </a:p>
          <a:p>
            <a:r>
              <a:rPr lang="en-US" dirty="0" smtClean="0"/>
              <a:t>Parents and grandparents</a:t>
            </a:r>
            <a:r>
              <a:rPr lang="en-US" baseline="0" dirty="0" smtClean="0"/>
              <a:t> </a:t>
            </a:r>
            <a:r>
              <a:rPr lang="en-US" dirty="0" smtClean="0"/>
              <a:t>can </a:t>
            </a:r>
            <a:r>
              <a:rPr lang="en-US" dirty="0"/>
              <a:t>take </a:t>
            </a:r>
            <a:r>
              <a:rPr lang="en-US" dirty="0" smtClean="0"/>
              <a:t>a stand against </a:t>
            </a:r>
            <a:r>
              <a:rPr lang="en-US" dirty="0"/>
              <a:t>prescription drug abuse by signing a </a:t>
            </a:r>
            <a:r>
              <a:rPr lang="en-US" dirty="0" smtClean="0"/>
              <a:t>pledge card.  This pledge declares their commitment as parents to</a:t>
            </a:r>
            <a:r>
              <a:rPr lang="en-US" baseline="0" dirty="0" smtClean="0"/>
              <a:t> </a:t>
            </a:r>
            <a:r>
              <a:rPr lang="en-US" dirty="0" smtClean="0"/>
              <a:t>share this knowledge and the preventative </a:t>
            </a:r>
            <a:r>
              <a:rPr lang="en-US" dirty="0"/>
              <a:t>steps that are key to </a:t>
            </a:r>
            <a:r>
              <a:rPr lang="en-US" dirty="0" smtClean="0"/>
              <a:t>ensuring a </a:t>
            </a:r>
            <a:r>
              <a:rPr lang="en-US" dirty="0"/>
              <a:t>drug-free future for their children and </a:t>
            </a:r>
            <a:r>
              <a:rPr lang="en-US" dirty="0" smtClean="0"/>
              <a:t>grandchildren.  </a:t>
            </a:r>
          </a:p>
          <a:p>
            <a:endParaRPr lang="en-US" dirty="0" smtClean="0"/>
          </a:p>
          <a:p>
            <a:r>
              <a:rPr lang="en-US" dirty="0" smtClean="0"/>
              <a:t>Just go to </a:t>
            </a:r>
            <a:r>
              <a:rPr lang="en-US" dirty="0" err="1" smtClean="0"/>
              <a:t>lockyourmeds.org</a:t>
            </a:r>
            <a:r>
              <a:rPr lang="en-US" dirty="0" smtClean="0"/>
              <a:t> to find out how.</a:t>
            </a:r>
          </a:p>
          <a:p>
            <a:endParaRPr lang="en-US"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12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945951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Prescription drug abuse is rising at an alarming rate.  Our young children and teens are embarking on a journey that is very dangerous, possibly ending in death.  </a:t>
            </a:r>
          </a:p>
          <a:p>
            <a:endParaRPr lang="en-US" dirty="0"/>
          </a:p>
          <a:p>
            <a:r>
              <a:rPr lang="en-US" dirty="0" smtClean="0"/>
              <a:t>This problem is a result of  teen misconceptions about prescription and OTC medicines and  easy access to them.  Even worse, these meds are being supplied by friends and family that have no idea they are doing so.</a:t>
            </a:r>
          </a:p>
          <a:p>
            <a:endParaRPr lang="en-US" dirty="0"/>
          </a:p>
          <a:p>
            <a:r>
              <a:rPr lang="en-US" dirty="0" smtClean="0"/>
              <a:t>Our best line of defense is awareness.  We must educate parents and grandparents on this issue and equip them for combat.   </a:t>
            </a:r>
            <a:r>
              <a:rPr lang="en-US" i="1" dirty="0" smtClean="0"/>
              <a:t>Lock Your Meds </a:t>
            </a:r>
            <a:r>
              <a:rPr lang="en-US" dirty="0" smtClean="0"/>
              <a:t>is our solution for awareness and education. </a:t>
            </a:r>
          </a:p>
          <a:p>
            <a:endParaRPr lang="en-US" dirty="0"/>
          </a:p>
          <a:p>
            <a:r>
              <a:rPr lang="en-US" dirty="0" smtClean="0"/>
              <a:t>Join </a:t>
            </a:r>
            <a:r>
              <a:rPr lang="en-US" dirty="0"/>
              <a:t>our campaign and help further our efforts to curb prescription drug abuse.  Together, if we make unwitting suppliers aware, then they won’t </a:t>
            </a:r>
            <a:r>
              <a:rPr lang="en-US" dirty="0" smtClean="0"/>
              <a:t>share.  </a:t>
            </a:r>
          </a:p>
          <a:p>
            <a:endParaRPr lang="en-US" dirty="0"/>
          </a:p>
          <a:p>
            <a:r>
              <a:rPr lang="en-US" dirty="0" smtClean="0"/>
              <a:t>For information on joining the campaign, contact Tanya Byng, Project Manager for </a:t>
            </a:r>
            <a:r>
              <a:rPr lang="en-US" i="1" dirty="0" smtClean="0"/>
              <a:t>Lock Your Meds.</a:t>
            </a:r>
            <a:endParaRPr lang="en-US"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13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749352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562600" cy="4114800"/>
          </a:xfrm>
        </p:spPr>
        <p:txBody>
          <a:bodyPr/>
          <a:lstStyle/>
          <a:p>
            <a:r>
              <a:rPr lang="en-US" dirty="0" smtClean="0"/>
              <a:t>Prescription medications taken properly help heal illness, relieve pain, control disease and help bring balance to your life.  But when these medications are taken by someone they were not intended for,  they can  be very dangerous, addictive and even lethal.</a:t>
            </a:r>
          </a:p>
          <a:p>
            <a:endParaRPr lang="en-US" dirty="0" smtClean="0"/>
          </a:p>
          <a:p>
            <a:r>
              <a:rPr lang="en-US" dirty="0" smtClean="0"/>
              <a:t>An </a:t>
            </a:r>
            <a:r>
              <a:rPr lang="en-US" baseline="0" dirty="0" smtClean="0"/>
              <a:t>alarming trend is emerging across the nation.  Our adolescents are misusing prescription medications that were prescribed to help another.  </a:t>
            </a:r>
            <a:r>
              <a:rPr lang="en-US" dirty="0" smtClean="0"/>
              <a:t>Here are some disturbing facts about prescription drug abuse:</a:t>
            </a:r>
          </a:p>
          <a:p>
            <a:endParaRPr lang="en-US" baseline="0" dirty="0" smtClean="0"/>
          </a:p>
          <a:p>
            <a:pPr marL="171450" indent="-171450">
              <a:buFont typeface="Arial" pitchFamily="34" charset="0"/>
              <a:buChar char="•"/>
            </a:pPr>
            <a:r>
              <a:rPr lang="en-US" dirty="0" smtClean="0"/>
              <a:t>The Substance Abuse and Mental Health Services Administration has documented that within last 10 years, there’s been </a:t>
            </a:r>
            <a:r>
              <a:rPr lang="en-US" b="1" dirty="0" smtClean="0"/>
              <a:t>400% increase</a:t>
            </a:r>
            <a:r>
              <a:rPr lang="en-US" dirty="0" smtClean="0"/>
              <a:t> in prescription medication abuse. </a:t>
            </a:r>
            <a:endParaRPr lang="en-US" baseline="30000" dirty="0" smtClean="0"/>
          </a:p>
          <a:p>
            <a:pPr marL="171450" indent="-171450">
              <a:buFont typeface="Arial" pitchFamily="34" charset="0"/>
              <a:buChar char="•"/>
            </a:pPr>
            <a:r>
              <a:rPr lang="en-US" dirty="0" smtClean="0"/>
              <a:t>Did you know that prescription medications are abused </a:t>
            </a:r>
            <a:r>
              <a:rPr lang="en-US" b="1" dirty="0" smtClean="0"/>
              <a:t>more than all </a:t>
            </a:r>
            <a:r>
              <a:rPr lang="en-US" dirty="0" smtClean="0"/>
              <a:t>illicit drugs combined, except marijuana? (</a:t>
            </a:r>
            <a:r>
              <a:rPr lang="en-US" i="1" dirty="0"/>
              <a:t>National Institute of Drug Abuse, University of Michigan, Monitoring the Future Survey, </a:t>
            </a:r>
            <a:r>
              <a:rPr lang="en-US" i="1" dirty="0" smtClean="0"/>
              <a:t>2006</a:t>
            </a:r>
            <a:r>
              <a:rPr lang="en-US" dirty="0" smtClean="0"/>
              <a:t>)</a:t>
            </a:r>
            <a:endParaRPr lang="en-US" baseline="30000" dirty="0" smtClean="0"/>
          </a:p>
          <a:p>
            <a:pPr marL="171450" indent="-171450">
              <a:buFont typeface="Arial" pitchFamily="34" charset="0"/>
              <a:buChar char="•"/>
            </a:pPr>
            <a:r>
              <a:rPr lang="en-US" dirty="0" smtClean="0"/>
              <a:t>In the 2008 National Survey on Drug Use and Health, the </a:t>
            </a:r>
            <a:r>
              <a:rPr lang="en-US" dirty="0"/>
              <a:t>Substance Abuse and Mental Health Services Administration </a:t>
            </a:r>
            <a:r>
              <a:rPr lang="en-US" dirty="0" smtClean="0"/>
              <a:t> also found that </a:t>
            </a:r>
            <a:r>
              <a:rPr lang="en-US" u="sng" dirty="0" smtClean="0"/>
              <a:t>every day</a:t>
            </a:r>
            <a:r>
              <a:rPr lang="en-US" b="1" dirty="0" smtClean="0"/>
              <a:t>, more than 4,000 children/young adults</a:t>
            </a:r>
            <a:r>
              <a:rPr lang="en-US" dirty="0" smtClean="0"/>
              <a:t> begin experimenting with prescription &amp; over-the-counter (OTC) medications.</a:t>
            </a:r>
            <a:endParaRPr lang="en-US" baseline="30000" dirty="0" smtClean="0"/>
          </a:p>
          <a:p>
            <a:pPr marL="171450" indent="-171450">
              <a:buFont typeface="Arial" pitchFamily="34" charset="0"/>
              <a:buChar char="•"/>
            </a:pPr>
            <a:r>
              <a:rPr lang="en-US" dirty="0" smtClean="0"/>
              <a:t>The Office </a:t>
            </a:r>
            <a:r>
              <a:rPr lang="en-US" dirty="0"/>
              <a:t>of National Drug Control </a:t>
            </a:r>
            <a:r>
              <a:rPr lang="en-US" dirty="0" smtClean="0"/>
              <a:t>Policy cites teen admissions to treatment facilities for addiction to prescription pain relievers is </a:t>
            </a:r>
            <a:r>
              <a:rPr lang="en-US" b="1" dirty="0" smtClean="0"/>
              <a:t>up 300% </a:t>
            </a:r>
            <a:r>
              <a:rPr lang="en-US" dirty="0" smtClean="0"/>
              <a:t>since mid 1990s (</a:t>
            </a:r>
            <a:r>
              <a:rPr lang="en-US" dirty="0"/>
              <a:t>Teens and Prescription Drugs, February </a:t>
            </a:r>
            <a:r>
              <a:rPr lang="en-US" dirty="0" smtClean="0"/>
              <a:t>2007).</a:t>
            </a:r>
            <a:endParaRPr lang="en-US" baseline="30000" dirty="0" smtClean="0"/>
          </a:p>
        </p:txBody>
      </p:sp>
      <p:sp>
        <p:nvSpPr>
          <p:cNvPr id="4" name="Slide Number Placeholder 3"/>
          <p:cNvSpPr>
            <a:spLocks noGrp="1"/>
          </p:cNvSpPr>
          <p:nvPr>
            <p:ph type="sldNum" sz="quarter" idx="10"/>
          </p:nvPr>
        </p:nvSpPr>
        <p:spPr/>
        <p:txBody>
          <a:bodyPr/>
          <a:lstStyle/>
          <a:p>
            <a:fld id="{529A5B62-E055-44CC-9574-97093A14740B}" type="slidenum">
              <a:rPr lang="en-US" smtClean="0"/>
              <a:pPr/>
              <a:t>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872307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486400" cy="4191000"/>
          </a:xfrm>
        </p:spPr>
        <p:txBody>
          <a:bodyPr/>
          <a:lstStyle/>
          <a:p>
            <a:r>
              <a:rPr lang="en-US" sz="1100" dirty="0" smtClean="0"/>
              <a:t>There is a real problem in what teens think when it comes to using prescription medications.  Many teens and young adults share misconceptions about prescription medications that can result in an overdose, addiction and even death.  </a:t>
            </a:r>
          </a:p>
          <a:p>
            <a:endParaRPr lang="en-US" sz="1100" dirty="0" smtClean="0"/>
          </a:p>
          <a:p>
            <a:r>
              <a:rPr lang="en-US" sz="1100" dirty="0" smtClean="0"/>
              <a:t>Teens believe:</a:t>
            </a:r>
          </a:p>
          <a:p>
            <a:pPr marL="171450" indent="-171450">
              <a:buFont typeface="Arial" pitchFamily="34" charset="0"/>
              <a:buChar char="•"/>
            </a:pPr>
            <a:r>
              <a:rPr lang="en-US" sz="1100" i="1" dirty="0" smtClean="0"/>
              <a:t>Prescription medications provide a legal and “medically safe high.”  After all, a doctor did write the script.</a:t>
            </a:r>
            <a:r>
              <a:rPr lang="en-US" sz="1100" i="0" dirty="0" smtClean="0"/>
              <a:t>  </a:t>
            </a:r>
            <a:r>
              <a:rPr lang="en-US" sz="1100" dirty="0" smtClean="0"/>
              <a:t>What teens don’t realize is that doctor prescribed the meds based on that patient’s age, weight, condition, etc.  The doctor can monitor the patient’s reaction/dosage/progression on the meds.  But, when teens take someone else’s medicine,  there is not a doctor there to monitor what happens.</a:t>
            </a:r>
          </a:p>
          <a:p>
            <a:pPr marL="171450" indent="-171450">
              <a:buFont typeface="Arial" pitchFamily="34" charset="0"/>
              <a:buChar char="•"/>
            </a:pPr>
            <a:r>
              <a:rPr lang="en-US" sz="1100" i="1" dirty="0" smtClean="0"/>
              <a:t>Over-the-Counter medications are administered by parents/adults so they must be safe for use whenever.  </a:t>
            </a:r>
            <a:r>
              <a:rPr lang="en-US" sz="1100" dirty="0" smtClean="0"/>
              <a:t>Adolescents think these OTC medicines are less addictive and dangerous than street drugs so it can’t hurt.  Not true.  The dangers are just as severe, and teens need to know that.</a:t>
            </a:r>
          </a:p>
          <a:p>
            <a:pPr marL="171450" indent="-171450">
              <a:buFont typeface="Arial" pitchFamily="34" charset="0"/>
              <a:buChar char="•"/>
            </a:pPr>
            <a:endParaRPr lang="en-US" sz="1100" dirty="0"/>
          </a:p>
          <a:p>
            <a:r>
              <a:rPr lang="en-US" sz="1100" dirty="0" smtClean="0"/>
              <a:t>If that isn’t enough, teens often combine prescription or over-the-counter medicines with other substances like alcohol or marijuana.  </a:t>
            </a:r>
          </a:p>
          <a:p>
            <a:pPr marL="171450" indent="-171450">
              <a:buFont typeface="Arial" pitchFamily="34" charset="0"/>
              <a:buChar char="•"/>
            </a:pPr>
            <a:r>
              <a:rPr lang="en-US" sz="1100" dirty="0" smtClean="0"/>
              <a:t>Teens are attending “pharm or rainbow parties” where various prescription medications are dumped into a bowl or spread out on a table and randomly ingested.  Most likely they are ingested with the alcohol supplied at the very same party.</a:t>
            </a:r>
          </a:p>
          <a:p>
            <a:pPr marL="171450" indent="-171450">
              <a:buFont typeface="Arial" pitchFamily="34" charset="0"/>
              <a:buChar char="•"/>
            </a:pPr>
            <a:endParaRPr lang="en-US" sz="1100" dirty="0" smtClean="0"/>
          </a:p>
          <a:p>
            <a:pPr marL="171450" indent="-171450">
              <a:buFont typeface="Arial" pitchFamily="34" charset="0"/>
              <a:buNone/>
            </a:pPr>
            <a:endParaRPr lang="en-US" sz="1100" dirty="0" smtClean="0"/>
          </a:p>
          <a:p>
            <a:pPr marL="171450" indent="-171450">
              <a:buFont typeface="Arial" pitchFamily="34" charset="0"/>
              <a:buNone/>
            </a:pPr>
            <a:endParaRPr lang="en-US" sz="1100"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5069491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Optional slide </a:t>
            </a:r>
            <a:r>
              <a:rPr lang="en-US" b="1" baseline="0" dirty="0" smtClean="0"/>
              <a:t>depending on time limits.</a:t>
            </a:r>
          </a:p>
          <a:p>
            <a:endParaRPr lang="en-US" b="1" dirty="0" smtClean="0"/>
          </a:p>
          <a:p>
            <a:r>
              <a:rPr lang="en-US" dirty="0" smtClean="0"/>
              <a:t>There is a big problem with miscommunication between parents or grandparents and their children</a:t>
            </a:r>
            <a:r>
              <a:rPr lang="en-US" i="1" dirty="0" smtClean="0"/>
              <a:t>. (Click on slide to bring up Communications Gap.)</a:t>
            </a:r>
            <a:r>
              <a:rPr lang="en-US" dirty="0" smtClean="0"/>
              <a:t> Teens use lingo that could be describing drug use.  It may sound innocent to you, but have a very dangerous meaning.</a:t>
            </a:r>
          </a:p>
          <a:p>
            <a:endParaRPr lang="en-US" dirty="0" smtClean="0"/>
          </a:p>
          <a:p>
            <a:r>
              <a:rPr lang="en-US" dirty="0" smtClean="0"/>
              <a:t>Can you identify which commonly abused drug is described in these terms used by our teens?</a:t>
            </a:r>
          </a:p>
          <a:p>
            <a:endParaRPr lang="en-US" dirty="0" smtClean="0"/>
          </a:p>
          <a:p>
            <a:r>
              <a:rPr lang="en-US" i="1" dirty="0" smtClean="0"/>
              <a:t>(Take them through some of the terms</a:t>
            </a:r>
            <a:r>
              <a:rPr lang="en-US" i="1" baseline="0" dirty="0" smtClean="0"/>
              <a:t> as time permits, or use the Communications Gap as a handout.)</a:t>
            </a:r>
            <a:endParaRPr lang="en-US" i="1"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EF04D37F-E369-4B26-9E1B-1CA75C1070B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you may be sitting there trying to understand why a young person would abuse prescription medication. </a:t>
            </a:r>
            <a:r>
              <a:rPr lang="en-US" i="1" dirty="0" smtClean="0"/>
              <a:t>(click on slide to start animation with words coming on screen.)</a:t>
            </a:r>
            <a:r>
              <a:rPr lang="en-US" dirty="0" smtClean="0"/>
              <a:t> Teens give many reasons, some of which include:</a:t>
            </a:r>
          </a:p>
          <a:p>
            <a:pPr marL="171450" indent="-171450">
              <a:buFont typeface="Arial" pitchFamily="34" charset="0"/>
              <a:buChar char="•"/>
            </a:pPr>
            <a:r>
              <a:rPr lang="en-US" dirty="0" smtClean="0"/>
              <a:t>To appear funnier than they are</a:t>
            </a:r>
          </a:p>
          <a:p>
            <a:pPr marL="171450" indent="-171450">
              <a:buFont typeface="Arial" pitchFamily="34" charset="0"/>
              <a:buChar char="•"/>
            </a:pPr>
            <a:r>
              <a:rPr lang="en-US" dirty="0" smtClean="0"/>
              <a:t>To escape reality of day-to-day</a:t>
            </a:r>
            <a:r>
              <a:rPr lang="en-US" baseline="0" dirty="0" smtClean="0"/>
              <a:t> stresses, usually caused by family issues</a:t>
            </a:r>
            <a:endParaRPr lang="en-US" dirty="0" smtClean="0"/>
          </a:p>
          <a:p>
            <a:pPr marL="171450" indent="-171450">
              <a:buFont typeface="Arial" pitchFamily="34" charset="0"/>
              <a:buChar char="•"/>
            </a:pPr>
            <a:r>
              <a:rPr lang="en-US" dirty="0" smtClean="0"/>
              <a:t>To find some relief from their depression or anxiety</a:t>
            </a:r>
          </a:p>
          <a:p>
            <a:pPr marL="171450" indent="-171450">
              <a:buFont typeface="Arial" pitchFamily="34" charset="0"/>
              <a:buChar char="•"/>
            </a:pPr>
            <a:r>
              <a:rPr lang="en-US" dirty="0" smtClean="0"/>
              <a:t>To appear prettier or more attractive or less weight.</a:t>
            </a:r>
          </a:p>
          <a:p>
            <a:pPr marL="171450" indent="-171450">
              <a:buFont typeface="Arial" pitchFamily="34" charset="0"/>
              <a:buChar char="•"/>
            </a:pPr>
            <a:r>
              <a:rPr lang="en-US" dirty="0" smtClean="0"/>
              <a:t>To “fit in” with friends who are using</a:t>
            </a:r>
          </a:p>
          <a:p>
            <a:pPr marL="171450" indent="-171450">
              <a:buFont typeface="Arial" pitchFamily="34" charset="0"/>
              <a:buChar char="•"/>
            </a:pPr>
            <a:r>
              <a:rPr lang="en-US" dirty="0" smtClean="0"/>
              <a:t>To cope with the stressors of life</a:t>
            </a:r>
          </a:p>
          <a:p>
            <a:pPr marL="171450" indent="-17145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29A5B62-E055-44CC-9574-97093A14740B}"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422444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news headlines are filled with stories about "pill mills" and "doc shopping," and while they are real problems, they are not the primary suppliers.  Neither are typical drug dealers on the street</a:t>
            </a:r>
            <a:r>
              <a:rPr lang="en-US" dirty="0" smtClean="0"/>
              <a:t>.  </a:t>
            </a:r>
          </a:p>
          <a:p>
            <a:endParaRPr lang="en-US" dirty="0" smtClean="0"/>
          </a:p>
          <a:p>
            <a:r>
              <a:rPr lang="en-US" dirty="0" smtClean="0"/>
              <a:t>So where do they get it, and what exactly is “it?”  It is the typical pharmacy drug found in average household medicine cabinets across the United States.  </a:t>
            </a:r>
            <a:r>
              <a:rPr lang="en-US" b="1" dirty="0" smtClean="0"/>
              <a:t>That means that the person who is subscribed the medication has become the supplier and does not even realize it. That means, it’s you and me,</a:t>
            </a:r>
            <a:r>
              <a:rPr lang="en-US" b="1" baseline="0" dirty="0" smtClean="0"/>
              <a:t> parents and grandparents, friends and family.</a:t>
            </a:r>
            <a:endParaRPr lang="en-US" b="1" dirty="0" smtClean="0"/>
          </a:p>
          <a:p>
            <a:endParaRPr lang="en-US" dirty="0" smtClean="0"/>
          </a:p>
          <a:p>
            <a:r>
              <a:rPr lang="en-US" b="1" dirty="0"/>
              <a:t>The Substance Abuse and Mental Health Services Administration reported in the National Survey on Drug Use and Health (</a:t>
            </a:r>
            <a:r>
              <a:rPr lang="en-US" b="1" dirty="0" smtClean="0"/>
              <a:t>2008) </a:t>
            </a:r>
            <a:r>
              <a:rPr lang="en-US" b="1" dirty="0"/>
              <a:t>that 70 percent of the abused drugs come from friends and families.</a:t>
            </a:r>
            <a:r>
              <a:rPr lang="en-US" dirty="0"/>
              <a:t>  </a:t>
            </a:r>
            <a:r>
              <a:rPr lang="en-US" dirty="0" smtClean="0"/>
              <a:t>Naturally, adults keep their prescription medications accessible so they have it when they need it – in the bathroom, on the nightstand, on the kitchen counter, in her purse.  But what adults don’t realize is these medications are now handy for teens to take.  Parents and grandparents, the </a:t>
            </a:r>
            <a:r>
              <a:rPr lang="en-US" dirty="0"/>
              <a:t>"unwitting </a:t>
            </a:r>
            <a:r>
              <a:rPr lang="en-US" dirty="0" smtClean="0"/>
              <a:t>suppliers," </a:t>
            </a:r>
            <a:r>
              <a:rPr lang="en-US" dirty="0"/>
              <a:t>must be made aware and not share their medications.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29A5B62-E055-44CC-9574-97093A14740B}" type="slidenum">
              <a:rPr lang="en-US" smtClean="0"/>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7563965"/>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the solution?  What can we do to help combat this problem?  </a:t>
            </a:r>
            <a:r>
              <a:rPr lang="en-US" b="1" dirty="0" smtClean="0"/>
              <a:t>The solution is Awareness.  </a:t>
            </a:r>
            <a:r>
              <a:rPr lang="en-US" dirty="0" smtClean="0"/>
              <a:t>Simply put, if we make people aware, they won’t share.</a:t>
            </a:r>
          </a:p>
          <a:p>
            <a:endParaRPr lang="en-US" dirty="0"/>
          </a:p>
          <a:p>
            <a:r>
              <a:rPr lang="en-US" dirty="0" smtClean="0"/>
              <a:t>Michelle </a:t>
            </a:r>
            <a:r>
              <a:rPr lang="en-US" dirty="0" err="1" smtClean="0"/>
              <a:t>Lupinski</a:t>
            </a:r>
            <a:r>
              <a:rPr lang="en-US" dirty="0" smtClean="0"/>
              <a:t> is the principal at North Shore Recovery High School in Beverly, Massachusetts.  A teacher for over 12 years, Ms. </a:t>
            </a:r>
            <a:r>
              <a:rPr lang="en-US" dirty="0" err="1" smtClean="0"/>
              <a:t>Lupinski</a:t>
            </a:r>
            <a:r>
              <a:rPr lang="en-US" dirty="0" smtClean="0"/>
              <a:t> witnessed too many children struggling with substance abuse issues,  overdoses and went to too many funerals.  She began an alternative education program in a larger high school to address these issues.  It wasn’t until her superintendent disclosed to her his own experience with his child who suffered from an drug addiction to oxycotin, which later progressed to heroin, did something get done.  Together they started North Shore Recovery High School.  </a:t>
            </a:r>
          </a:p>
          <a:p>
            <a:endParaRPr lang="en-US" dirty="0"/>
          </a:p>
          <a:p>
            <a:r>
              <a:rPr lang="en-US" dirty="0" smtClean="0"/>
              <a:t>No more shoving the issue of prescription drug abuse and addiction under the rug.  In her </a:t>
            </a:r>
            <a:r>
              <a:rPr lang="en-US" dirty="0"/>
              <a:t>words:</a:t>
            </a:r>
          </a:p>
          <a:p>
            <a:endParaRPr lang="en-US" dirty="0" smtClean="0"/>
          </a:p>
          <a:p>
            <a:r>
              <a:rPr lang="en-US" i="1" dirty="0"/>
              <a:t>“I think it’s very, very important that we educate the community, the people who are prescribing, educators, family members about how important it is that we address this issue – at every level.  It’s nobody’s fault.  We just have to address it</a:t>
            </a:r>
            <a:r>
              <a:rPr lang="en-US" i="1" dirty="0" smtClean="0"/>
              <a:t>.”</a:t>
            </a:r>
            <a:endParaRPr lang="en-US" i="1"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7820869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National Family Partnership is offering a solution to this growing epidemic</a:t>
            </a:r>
            <a:r>
              <a:rPr lang="en-US" b="1" i="1" dirty="0" smtClean="0"/>
              <a:t>.  </a:t>
            </a:r>
            <a:r>
              <a:rPr lang="en-US" dirty="0" smtClean="0"/>
              <a:t>This </a:t>
            </a:r>
            <a:r>
              <a:rPr lang="en-US" dirty="0"/>
              <a:t> </a:t>
            </a:r>
            <a:r>
              <a:rPr lang="en-US" dirty="0" smtClean="0"/>
              <a:t>new initiative, </a:t>
            </a:r>
            <a:r>
              <a:rPr lang="en-US" b="1" i="1" dirty="0" smtClean="0"/>
              <a:t>Lock Your Meds, </a:t>
            </a:r>
            <a:r>
              <a:rPr lang="en-US" dirty="0" smtClean="0"/>
              <a:t>is all about awareness</a:t>
            </a:r>
            <a:r>
              <a:rPr lang="en-US" b="1" i="1"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National Family Partnership is a growing network of local coalitions, government agencies, education and parent groups who work to improve the lives of families at the grassroots level.  NFP provides a national voice and valuable resources to these groups.</a:t>
            </a:r>
          </a:p>
          <a:p>
            <a:endParaRPr lang="en-US" dirty="0" smtClean="0"/>
          </a:p>
          <a:p>
            <a:r>
              <a:rPr lang="en-US" i="1" dirty="0"/>
              <a:t>Lock Your Meds ™ </a:t>
            </a:r>
            <a:r>
              <a:rPr lang="en-US" dirty="0"/>
              <a:t>is a national, </a:t>
            </a:r>
            <a:r>
              <a:rPr lang="en-US" dirty="0" smtClean="0"/>
              <a:t>multi-media campaign </a:t>
            </a:r>
            <a:r>
              <a:rPr lang="en-US" dirty="0"/>
              <a:t>designed to reduce prescription drug abuse by making adults aware that they are the "unwitting suppliers" of prescription medications being used in unintended ways, especially by young people.</a:t>
            </a:r>
          </a:p>
          <a:p>
            <a:endParaRPr lang="en-US" dirty="0" smtClean="0"/>
          </a:p>
          <a:p>
            <a:r>
              <a:rPr lang="en-US" dirty="0"/>
              <a:t>The initiative is a call to action for all parents to take a stand against the alarming increase in prescription drug abuse. When armed with appropriate information and tools, parents and grandparents can become our Number One line of defense against this dangerous epidemic</a:t>
            </a:r>
            <a:r>
              <a:rPr lang="en-US" dirty="0" smtClean="0"/>
              <a:t>.</a:t>
            </a:r>
          </a:p>
          <a:p>
            <a:endParaRPr lang="en-US" smtClean="0"/>
          </a:p>
          <a:p>
            <a:r>
              <a:rPr lang="en-US" smtClean="0"/>
              <a:t>And </a:t>
            </a:r>
            <a:r>
              <a:rPr lang="en-US" dirty="0" smtClean="0"/>
              <a:t>we couldn’t do this without the tremendous</a:t>
            </a:r>
            <a:r>
              <a:rPr lang="en-US" baseline="0" dirty="0" smtClean="0"/>
              <a:t> support we receive from King Pharmaceuticals. They bring financial and human resources to our campaign, as well as a wealth of expertise about prescription drug abuse.</a:t>
            </a:r>
            <a:endParaRPr lang="en-US" dirty="0" smtClean="0"/>
          </a:p>
          <a:p>
            <a:endParaRPr lang="en-US" dirty="0"/>
          </a:p>
        </p:txBody>
      </p:sp>
      <p:sp>
        <p:nvSpPr>
          <p:cNvPr id="4" name="Slide Number Placeholder 3"/>
          <p:cNvSpPr>
            <a:spLocks noGrp="1"/>
          </p:cNvSpPr>
          <p:nvPr>
            <p:ph type="sldNum" sz="quarter" idx="10"/>
          </p:nvPr>
        </p:nvSpPr>
        <p:spPr/>
        <p:txBody>
          <a:bodyPr/>
          <a:lstStyle/>
          <a:p>
            <a:fld id="{529A5B62-E055-44CC-9574-97093A14740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Lock Your Meds uses a multi-media approach to deliver it’s message to adults.  Such media includes:</a:t>
            </a:r>
          </a:p>
          <a:p>
            <a:pPr marL="171450" indent="-171450">
              <a:buFont typeface="Arial" pitchFamily="34" charset="0"/>
              <a:buChar char="•"/>
            </a:pPr>
            <a:r>
              <a:rPr lang="en-US" dirty="0" smtClean="0"/>
              <a:t>Radio</a:t>
            </a:r>
          </a:p>
          <a:p>
            <a:pPr marL="171450" indent="-171450">
              <a:buFont typeface="Arial" pitchFamily="34" charset="0"/>
              <a:buChar char="•"/>
            </a:pPr>
            <a:r>
              <a:rPr lang="en-US" dirty="0" smtClean="0"/>
              <a:t>TV – which you saw at the beginning of this presentation</a:t>
            </a:r>
          </a:p>
          <a:p>
            <a:pPr marL="171450" indent="-171450">
              <a:buFont typeface="Arial" pitchFamily="34" charset="0"/>
              <a:buChar char="•"/>
            </a:pPr>
            <a:r>
              <a:rPr lang="en-US" dirty="0" smtClean="0"/>
              <a:t>Print – which includes:</a:t>
            </a:r>
            <a:endParaRPr lang="en-US" b="1" dirty="0" smtClean="0"/>
          </a:p>
          <a:p>
            <a:pPr marL="628650" lvl="1" indent="-171450">
              <a:buFont typeface="Arial" pitchFamily="34" charset="0"/>
              <a:buChar char="•"/>
            </a:pPr>
            <a:r>
              <a:rPr lang="en-US" dirty="0" smtClean="0"/>
              <a:t>News</a:t>
            </a:r>
            <a:r>
              <a:rPr lang="en-US" baseline="0" dirty="0" smtClean="0"/>
              <a:t>paper and magazine </a:t>
            </a:r>
            <a:r>
              <a:rPr lang="en-US" dirty="0" smtClean="0"/>
              <a:t>ads, like this one. </a:t>
            </a:r>
          </a:p>
          <a:p>
            <a:pPr marL="628650" lvl="1" indent="-171450">
              <a:buFont typeface="Arial" pitchFamily="34" charset="0"/>
              <a:buChar char="•"/>
            </a:pPr>
            <a:r>
              <a:rPr lang="en-US" b="1" i="1" dirty="0" smtClean="0"/>
              <a:t>&lt;Click once and talk as images appear 5 seconds apart&gt;</a:t>
            </a:r>
            <a:endParaRPr lang="en-US" i="1" dirty="0" smtClean="0"/>
          </a:p>
          <a:p>
            <a:pPr marL="628650" lvl="1" indent="-171450">
              <a:buFont typeface="Arial" pitchFamily="34" charset="0"/>
              <a:buChar char="•"/>
            </a:pPr>
            <a:r>
              <a:rPr lang="en-US" dirty="0" smtClean="0"/>
              <a:t>Web ads, like this one, which are customized to the local affiliate</a:t>
            </a:r>
            <a:r>
              <a:rPr lang="en-US" baseline="0" dirty="0" smtClean="0"/>
              <a:t> or event.</a:t>
            </a:r>
          </a:p>
          <a:p>
            <a:pPr marL="628650" lvl="1" indent="-171450">
              <a:buFont typeface="Arial" pitchFamily="34" charset="0"/>
              <a:buChar char="•"/>
            </a:pPr>
            <a:r>
              <a:rPr lang="en-US" dirty="0" smtClean="0"/>
              <a:t>Posters, which can be localized, like this one is for the Oregon Partnership</a:t>
            </a:r>
            <a:r>
              <a:rPr lang="en-US" baseline="0" dirty="0" smtClean="0"/>
              <a:t> Drug Take-back Day</a:t>
            </a:r>
            <a:endParaRPr lang="en-US" dirty="0" smtClean="0"/>
          </a:p>
          <a:p>
            <a:pPr marL="628650" lvl="1" indent="-171450">
              <a:buFont typeface="Arial" pitchFamily="34" charset="0"/>
              <a:buChar char="•"/>
            </a:pPr>
            <a:r>
              <a:rPr lang="en-US" dirty="0" smtClean="0"/>
              <a:t>Bus Shelter Ads, which people can read while they’re waiting for a bus.</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Transit Ads…or while they are riding the bus,</a:t>
            </a:r>
            <a:r>
              <a:rPr lang="en-US" baseline="0" dirty="0" smtClean="0"/>
              <a:t> like this one.</a:t>
            </a:r>
            <a:endParaRPr lang="en-US" dirty="0" smtClean="0"/>
          </a:p>
          <a:p>
            <a:pPr marL="628650" lvl="1" indent="-171450">
              <a:buFont typeface="Arial" pitchFamily="34" charset="0"/>
              <a:buChar char="•"/>
            </a:pPr>
            <a:endParaRPr lang="en-US" dirty="0" smtClean="0"/>
          </a:p>
          <a:p>
            <a:pPr marL="171450" indent="-171450">
              <a:buFont typeface="Arial" pitchFamily="34" charset="0"/>
              <a:buChar char="•"/>
            </a:pPr>
            <a:r>
              <a:rPr lang="en-US" dirty="0" smtClean="0"/>
              <a:t>Billboards</a:t>
            </a:r>
          </a:p>
        </p:txBody>
      </p:sp>
      <p:sp>
        <p:nvSpPr>
          <p:cNvPr id="4" name="Slide Number Placeholder 3"/>
          <p:cNvSpPr>
            <a:spLocks noGrp="1"/>
          </p:cNvSpPr>
          <p:nvPr>
            <p:ph type="sldNum" sz="quarter" idx="10"/>
          </p:nvPr>
        </p:nvSpPr>
        <p:spPr/>
        <p:txBody>
          <a:bodyPr/>
          <a:lstStyle/>
          <a:p>
            <a:fld id="{529A5B62-E055-44CC-9574-97093A14740B}"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230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46DDD9-602F-42BA-83A7-178D2AFA5F12}" type="datetimeFigureOut">
              <a:rPr lang="en-US" smtClean="0"/>
              <a:pPr/>
              <a:t>10/5/10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190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46DDD9-602F-42BA-83A7-178D2AFA5F12}" type="datetimeFigureOut">
              <a:rPr lang="en-US" smtClean="0"/>
              <a:pPr/>
              <a:t>10/5/10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841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46DDD9-602F-42BA-83A7-178D2AFA5F12}" type="datetimeFigureOut">
              <a:rPr lang="en-US" smtClean="0"/>
              <a:pPr/>
              <a:t>10/5/10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624685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46DDD9-602F-42BA-83A7-178D2AFA5F12}" type="datetimeFigureOut">
              <a:rPr lang="en-US" smtClean="0"/>
              <a:pPr/>
              <a:t>10/5/10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268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46DDD9-602F-42BA-83A7-178D2AFA5F12}" type="datetimeFigureOut">
              <a:rPr lang="en-US" smtClean="0"/>
              <a:pPr/>
              <a:t>10/5/10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521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46DDD9-602F-42BA-83A7-178D2AFA5F12}" type="datetimeFigureOut">
              <a:rPr lang="en-US" smtClean="0"/>
              <a:pPr/>
              <a:t>10/5/10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968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46DDD9-602F-42BA-83A7-178D2AFA5F12}" type="datetimeFigureOut">
              <a:rPr lang="en-US" smtClean="0"/>
              <a:pPr/>
              <a:t>10/5/10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4104839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46DDD9-602F-42BA-83A7-178D2AFA5F12}" type="datetimeFigureOut">
              <a:rPr lang="en-US" smtClean="0"/>
              <a:pPr/>
              <a:t>10/5/10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075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6DDD9-602F-42BA-83A7-178D2AFA5F12}" type="datetimeFigureOut">
              <a:rPr lang="en-US" smtClean="0"/>
              <a:pPr/>
              <a:t>10/5/10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5548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6DDD9-602F-42BA-83A7-178D2AFA5F12}" type="datetimeFigureOut">
              <a:rPr lang="en-US" smtClean="0"/>
              <a:pPr/>
              <a:t>10/5/10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230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6DDD9-602F-42BA-83A7-178D2AFA5F12}" type="datetimeFigureOut">
              <a:rPr lang="en-US" smtClean="0"/>
              <a:pPr/>
              <a:t>10/5/10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668899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6DDD9-602F-42BA-83A7-178D2AFA5F12}" type="datetimeFigureOut">
              <a:rPr lang="en-US" smtClean="0"/>
              <a:pPr/>
              <a:t>10/5/10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01AC-50AC-45A0-8A29-03A01849D50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13574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jpeg"/><Relationship Id="rId4" Type="http://schemas.openxmlformats.org/officeDocument/2006/relationships/image" Target="../media/image17.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eg"/><Relationship Id="rId4" Type="http://schemas.openxmlformats.org/officeDocument/2006/relationships/hyperlink" Target="mailto:tbyng@nfp.org" TargetMode="External"/><Relationship Id="rId5" Type="http://schemas.openxmlformats.org/officeDocument/2006/relationships/image" Target="../media/image23.pdf"/><Relationship Id="rId6"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pdf"/><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jpeg"/><Relationship Id="rId4" Type="http://schemas.openxmlformats.org/officeDocument/2006/relationships/image" Target="../media/image5.pdf"/><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eg"/><Relationship Id="rId4" Type="http://schemas.openxmlformats.org/officeDocument/2006/relationships/image" Target="../media/image6.tiff"/><Relationship Id="rId5"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jpeg"/><Relationship Id="rId4" Type="http://schemas.openxmlformats.org/officeDocument/2006/relationships/image" Target="../media/image8.pdf"/><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eg"/><Relationship Id="rId4" Type="http://schemas.openxmlformats.org/officeDocument/2006/relationships/image" Target="../media/image10.jpeg"/><Relationship Id="rId5" Type="http://schemas.openxmlformats.org/officeDocument/2006/relationships/image" Target="../media/image11.pdf"/><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df"/><Relationship Id="rId6" Type="http://schemas.openxmlformats.org/officeDocument/2006/relationships/image" Target="../media/image191.png"/><Relationship Id="rId7" Type="http://schemas.openxmlformats.org/officeDocument/2006/relationships/image" Target="../media/image15.pdf"/><Relationship Id="rId8" Type="http://schemas.openxmlformats.org/officeDocument/2006/relationships/image" Target="../media/image211.png"/><Relationship Id="rId9" Type="http://schemas.openxmlformats.org/officeDocument/2006/relationships/image" Target="../media/image16.pdf"/><Relationship Id="rId10"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990600" cy="6858000"/>
          </a:xfrm>
          <a:prstGeom prst="rect">
            <a:avLst/>
          </a:prstGeom>
          <a:solidFill>
            <a:srgbClr val="DA0A05"/>
          </a:solidFill>
          <a:ln w="5715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YMslide1.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7055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a:normAutofit fontScale="90000"/>
          </a:bodyPr>
          <a:lstStyle/>
          <a:p>
            <a:r>
              <a:rPr lang="en-US" b="1" dirty="0" smtClean="0">
                <a:latin typeface="American Typewriter"/>
                <a:cs typeface="American Typewriter"/>
              </a:rPr>
              <a:t>The Solution</a:t>
            </a:r>
            <a:br>
              <a:rPr lang="en-US" b="1" dirty="0" smtClean="0">
                <a:latin typeface="American Typewriter"/>
                <a:cs typeface="American Typewriter"/>
              </a:rPr>
            </a:br>
            <a:r>
              <a:rPr lang="en-US" b="1" dirty="0" smtClean="0">
                <a:solidFill>
                  <a:srgbClr val="FF0000"/>
                </a:solidFill>
                <a:latin typeface="American Typewriter"/>
                <a:cs typeface="American Typewriter"/>
              </a:rPr>
              <a:t>Lock Your Meds</a:t>
            </a:r>
            <a:endParaRPr lang="en-US" b="1" dirty="0">
              <a:latin typeface="American Typewriter"/>
              <a:cs typeface="American Typewriter"/>
            </a:endParaRPr>
          </a:p>
        </p:txBody>
      </p:sp>
      <p:sp>
        <p:nvSpPr>
          <p:cNvPr id="4" name="Text Placeholder 3"/>
          <p:cNvSpPr>
            <a:spLocks noGrp="1"/>
          </p:cNvSpPr>
          <p:nvPr>
            <p:ph type="body" idx="1"/>
          </p:nvPr>
        </p:nvSpPr>
        <p:spPr>
          <a:xfrm>
            <a:off x="0" y="1295400"/>
            <a:ext cx="6172200" cy="639762"/>
          </a:xfrm>
        </p:spPr>
        <p:txBody>
          <a:bodyPr>
            <a:noAutofit/>
          </a:bodyPr>
          <a:lstStyle/>
          <a:p>
            <a:pPr algn="ctr"/>
            <a:r>
              <a:rPr lang="en-US" sz="2000" dirty="0" smtClean="0"/>
              <a:t>A multi</a:t>
            </a:r>
            <a:r>
              <a:rPr lang="en-US" sz="2000" dirty="0"/>
              <a:t>-media approach for message </a:t>
            </a:r>
            <a:r>
              <a:rPr lang="en-US" sz="2000" dirty="0" smtClean="0"/>
              <a:t>delivery</a:t>
            </a:r>
            <a:endParaRPr lang="en-US" sz="2000" dirty="0"/>
          </a:p>
        </p:txBody>
      </p:sp>
      <p:sp>
        <p:nvSpPr>
          <p:cNvPr id="6" name="Content Placeholder 5"/>
          <p:cNvSpPr>
            <a:spLocks noGrp="1"/>
          </p:cNvSpPr>
          <p:nvPr>
            <p:ph sz="quarter" idx="4"/>
          </p:nvPr>
        </p:nvSpPr>
        <p:spPr>
          <a:xfrm>
            <a:off x="1447800" y="1981200"/>
            <a:ext cx="4361147" cy="3951288"/>
          </a:xfrm>
        </p:spPr>
        <p:txBody>
          <a:bodyPr>
            <a:normAutofit fontScale="92500" lnSpcReduction="10000"/>
          </a:bodyPr>
          <a:lstStyle/>
          <a:p>
            <a:pPr marL="457200" lvl="1" indent="0">
              <a:buNone/>
            </a:pPr>
            <a:r>
              <a:rPr lang="en-US" sz="3200" dirty="0" smtClean="0"/>
              <a:t>Parent Guide</a:t>
            </a:r>
          </a:p>
          <a:p>
            <a:pPr marL="457200" lvl="1" indent="0">
              <a:buNone/>
            </a:pPr>
            <a:r>
              <a:rPr lang="en-US" sz="3200" dirty="0" smtClean="0"/>
              <a:t>Media Kit</a:t>
            </a:r>
          </a:p>
          <a:p>
            <a:pPr marL="457200" lvl="1" indent="0">
              <a:buNone/>
            </a:pPr>
            <a:r>
              <a:rPr lang="en-US" sz="3200" dirty="0" smtClean="0"/>
              <a:t>Outreach, events</a:t>
            </a:r>
          </a:p>
          <a:p>
            <a:pPr marL="457200" lvl="1" indent="0">
              <a:buNone/>
            </a:pPr>
            <a:r>
              <a:rPr lang="en-US" sz="3200" dirty="0" smtClean="0"/>
              <a:t>Web</a:t>
            </a:r>
            <a:endParaRPr lang="en-US" sz="3200" dirty="0"/>
          </a:p>
          <a:p>
            <a:pPr lvl="2"/>
            <a:r>
              <a:rPr lang="en-US" sz="2400" dirty="0" smtClean="0"/>
              <a:t>www.lockyourmeds.org</a:t>
            </a:r>
            <a:endParaRPr lang="en-US" sz="2400" dirty="0"/>
          </a:p>
          <a:p>
            <a:pPr lvl="2"/>
            <a:r>
              <a:rPr lang="en-US" sz="2400" dirty="0"/>
              <a:t>Web ads</a:t>
            </a:r>
          </a:p>
          <a:p>
            <a:pPr lvl="2"/>
            <a:r>
              <a:rPr lang="en-US" sz="2400" dirty="0"/>
              <a:t>Links to partners, </a:t>
            </a:r>
            <a:r>
              <a:rPr lang="en-US" sz="2400" dirty="0" smtClean="0"/>
              <a:t>supporters, sources</a:t>
            </a:r>
          </a:p>
          <a:p>
            <a:pPr lvl="2"/>
            <a:r>
              <a:rPr lang="en-US" sz="2400" dirty="0" smtClean="0"/>
              <a:t>Parent Network</a:t>
            </a:r>
          </a:p>
          <a:p>
            <a:endParaRPr lang="en-US" dirty="0"/>
          </a:p>
        </p:txBody>
      </p:sp>
      <p:sp>
        <p:nvSpPr>
          <p:cNvPr id="7" name="TextBox 6"/>
          <p:cNvSpPr txBox="1"/>
          <p:nvPr/>
        </p:nvSpPr>
        <p:spPr>
          <a:xfrm>
            <a:off x="2251441" y="6019800"/>
            <a:ext cx="4225559" cy="707886"/>
          </a:xfrm>
          <a:prstGeom prst="rect">
            <a:avLst/>
          </a:prstGeom>
          <a:noFill/>
        </p:spPr>
        <p:txBody>
          <a:bodyPr wrap="none" rtlCol="0">
            <a:spAutoFit/>
          </a:bodyPr>
          <a:lstStyle/>
          <a:p>
            <a:r>
              <a:rPr lang="en-US" sz="2000" i="1" dirty="0" smtClean="0"/>
              <a:t>Leveraging the power of one brand </a:t>
            </a:r>
          </a:p>
          <a:p>
            <a:r>
              <a:rPr lang="en-US" sz="2000" i="1" dirty="0" smtClean="0"/>
              <a:t>throughout entire NFP network</a:t>
            </a:r>
            <a:endParaRPr lang="en-US" sz="2000" i="1" dirty="0"/>
          </a:p>
        </p:txBody>
      </p:sp>
      <p:pic>
        <p:nvPicPr>
          <p:cNvPr id="8" name="Picture 7" descr="Parent Guide.png"/>
          <p:cNvPicPr>
            <a:picLocks noChangeAspect="1"/>
          </p:cNvPicPr>
          <p:nvPr/>
        </p:nvPicPr>
        <p:blipFill>
          <a:blip r:embed="rId4"/>
          <a:stretch>
            <a:fillRect/>
          </a:stretch>
        </p:blipFill>
        <p:spPr>
          <a:xfrm>
            <a:off x="6178378" y="0"/>
            <a:ext cx="2965622" cy="6858000"/>
          </a:xfrm>
          <a:prstGeom prst="rect">
            <a:avLst/>
          </a:prstGeom>
        </p:spPr>
      </p:pic>
      <p:pic>
        <p:nvPicPr>
          <p:cNvPr id="9" name="Content Placeholder 3" descr="Picture 1.png"/>
          <p:cNvPicPr>
            <a:picLocks noGrp="1" noChangeAspect="1"/>
          </p:cNvPicPr>
          <p:nvPr>
            <p:ph idx="1"/>
          </p:nvPr>
        </p:nvPicPr>
        <p:blipFill>
          <a:blip r:embed="rId5"/>
          <a:srcRect l="-51928" r="-51928"/>
          <a:stretch>
            <a:fillRect/>
          </a:stretch>
        </p:blipFill>
        <p:spPr>
          <a:xfrm>
            <a:off x="-3505200" y="0"/>
            <a:ext cx="14249400" cy="6858000"/>
          </a:xfr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30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ppt_x</p:attrName>
                                        </p:attrNameLst>
                                      </p:cBhvr>
                                      <p:tavLst>
                                        <p:tav tm="0">
                                          <p:val>
                                            <p:strVal val="#ppt_x"/>
                                          </p:val>
                                        </p:tav>
                                        <p:tav tm="100000">
                                          <p:val>
                                            <p:strVal val="#ppt_x"/>
                                          </p:val>
                                        </p:tav>
                                      </p:tavLst>
                                    </p:anim>
                                    <p:anim calcmode="lin" valueType="num">
                                      <p:cBhvr>
                                        <p:cTn id="9" dur="2700" decel="100000" fill="hold"/>
                                        <p:tgtEl>
                                          <p:spTgt spid="9"/>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latin typeface="American Typewriter"/>
                <a:cs typeface="American Typewriter"/>
              </a:rPr>
              <a:t>Everyone Can Help</a:t>
            </a:r>
            <a:br>
              <a:rPr lang="en-US" b="1" dirty="0" smtClean="0">
                <a:latin typeface="American Typewriter"/>
                <a:cs typeface="American Typewriter"/>
              </a:rPr>
            </a:br>
            <a:r>
              <a:rPr lang="en-US" b="1" dirty="0" smtClean="0">
                <a:solidFill>
                  <a:srgbClr val="FF0000"/>
                </a:solidFill>
                <a:latin typeface="American Typewriter"/>
                <a:cs typeface="American Typewriter"/>
              </a:rPr>
              <a:t>What To Do</a:t>
            </a:r>
            <a:endParaRPr lang="en-US" b="1" dirty="0">
              <a:latin typeface="American Typewriter"/>
              <a:cs typeface="American Typewriter"/>
            </a:endParaRPr>
          </a:p>
        </p:txBody>
      </p:sp>
      <p:sp>
        <p:nvSpPr>
          <p:cNvPr id="3" name="Content Placeholder 2"/>
          <p:cNvSpPr>
            <a:spLocks noGrp="1"/>
          </p:cNvSpPr>
          <p:nvPr>
            <p:ph idx="1"/>
          </p:nvPr>
        </p:nvSpPr>
        <p:spPr>
          <a:xfrm>
            <a:off x="381000" y="1219200"/>
            <a:ext cx="8229600" cy="4525963"/>
          </a:xfrm>
        </p:spPr>
        <p:txBody>
          <a:bodyPr>
            <a:normAutofit/>
          </a:bodyPr>
          <a:lstStyle/>
          <a:p>
            <a:r>
              <a:rPr lang="en-US" dirty="0" smtClean="0"/>
              <a:t>Lock Your Meds</a:t>
            </a:r>
          </a:p>
          <a:p>
            <a:r>
              <a:rPr lang="en-US" dirty="0" smtClean="0"/>
              <a:t>Take Inventory</a:t>
            </a:r>
          </a:p>
          <a:p>
            <a:r>
              <a:rPr lang="en-US" dirty="0" smtClean="0"/>
              <a:t>Educate Yourself</a:t>
            </a:r>
          </a:p>
          <a:p>
            <a:pPr lvl="1"/>
            <a:r>
              <a:rPr lang="en-US" dirty="0" err="1" smtClean="0"/>
              <a:t>MEDucation</a:t>
            </a:r>
            <a:endParaRPr lang="en-US" dirty="0" smtClean="0"/>
          </a:p>
          <a:p>
            <a:r>
              <a:rPr lang="en-US" dirty="0" smtClean="0"/>
              <a:t>Talk to your children</a:t>
            </a:r>
          </a:p>
          <a:p>
            <a:pPr lvl="1"/>
            <a:r>
              <a:rPr lang="en-US" dirty="0" smtClean="0"/>
              <a:t>Set clear rules</a:t>
            </a:r>
          </a:p>
          <a:p>
            <a:r>
              <a:rPr lang="en-US" dirty="0" smtClean="0"/>
              <a:t>Properly dispose</a:t>
            </a:r>
          </a:p>
        </p:txBody>
      </p:sp>
      <p:pic>
        <p:nvPicPr>
          <p:cNvPr id="4" name="Picture 3" descr="Picture 2.png"/>
          <p:cNvPicPr>
            <a:picLocks noChangeAspect="1"/>
          </p:cNvPicPr>
          <p:nvPr/>
        </p:nvPicPr>
        <p:blipFill>
          <a:blip r:embed="rId3"/>
          <a:stretch>
            <a:fillRect/>
          </a:stretch>
        </p:blipFill>
        <p:spPr>
          <a:xfrm>
            <a:off x="4267200" y="1926282"/>
            <a:ext cx="4724400" cy="2570754"/>
          </a:xfrm>
          <a:prstGeom prst="rect">
            <a:avLst/>
          </a:prstGeom>
        </p:spPr>
      </p:pic>
      <p:sp>
        <p:nvSpPr>
          <p:cNvPr id="6" name="Rectangle 5"/>
          <p:cNvSpPr/>
          <p:nvPr/>
        </p:nvSpPr>
        <p:spPr>
          <a:xfrm>
            <a:off x="2057400" y="5562600"/>
            <a:ext cx="3733800" cy="1107996"/>
          </a:xfrm>
          <a:prstGeom prst="rect">
            <a:avLst/>
          </a:prstGeom>
        </p:spPr>
        <p:txBody>
          <a:bodyPr wrap="square">
            <a:spAutoFit/>
          </a:bodyPr>
          <a:lstStyle/>
          <a:p>
            <a:r>
              <a:rPr lang="en-US" sz="2400" i="1" dirty="0" smtClean="0"/>
              <a:t>“Be aware and don't share your medications.”</a:t>
            </a:r>
          </a:p>
          <a:p>
            <a:pPr algn="r"/>
            <a:r>
              <a:rPr lang="en-US" dirty="0" smtClean="0"/>
              <a:t>-- Peggy Sapp, NFP President </a:t>
            </a:r>
            <a:endParaRPr lang="en-US" dirty="0"/>
          </a:p>
        </p:txBody>
      </p:sp>
      <p:pic>
        <p:nvPicPr>
          <p:cNvPr id="7" name="Picture 6" descr="Peggy Sapp headshot 2010.JPG"/>
          <p:cNvPicPr>
            <a:picLocks noChangeAspect="1"/>
          </p:cNvPicPr>
          <p:nvPr/>
        </p:nvPicPr>
        <p:blipFill>
          <a:blip r:embed="rId4"/>
          <a:stretch>
            <a:fillRect/>
          </a:stretch>
        </p:blipFill>
        <p:spPr>
          <a:xfrm>
            <a:off x="990600" y="5257800"/>
            <a:ext cx="990600" cy="1485899"/>
          </a:xfrm>
          <a:prstGeom prst="rect">
            <a:avLst/>
          </a:prstGeom>
          <a:effectLst>
            <a:outerShdw blurRad="50800" dist="63500" dir="2700000">
              <a:srgbClr val="000000">
                <a:alpha val="43000"/>
              </a:srgbClr>
            </a:outerShdw>
          </a:effectLst>
        </p:spPr>
      </p:pic>
      <p:pic>
        <p:nvPicPr>
          <p:cNvPr id="8" name="Picture 7" descr="MEDlowres.png"/>
          <p:cNvPicPr>
            <a:picLocks noChangeAspect="1"/>
          </p:cNvPicPr>
          <p:nvPr/>
        </p:nvPicPr>
        <p:blipFill>
          <a:blip r:embed="rId5"/>
          <a:stretch>
            <a:fillRect/>
          </a:stretch>
        </p:blipFill>
        <p:spPr>
          <a:xfrm>
            <a:off x="5711177" y="1219200"/>
            <a:ext cx="3432823" cy="514493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604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2700" decel="100000" fill="hold"/>
                                        <p:tgtEl>
                                          <p:spTgt spid="8"/>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Everyone Can Help</a:t>
            </a:r>
            <a:br>
              <a:rPr lang="en-US" b="1" dirty="0" smtClean="0">
                <a:latin typeface="American Typewriter"/>
                <a:cs typeface="American Typewriter"/>
              </a:rPr>
            </a:br>
            <a:r>
              <a:rPr lang="en-US" b="1" dirty="0" smtClean="0">
                <a:solidFill>
                  <a:srgbClr val="FF0000"/>
                </a:solidFill>
                <a:latin typeface="American Typewriter"/>
                <a:cs typeface="American Typewriter"/>
              </a:rPr>
              <a:t>Take </a:t>
            </a:r>
            <a:r>
              <a:rPr lang="en-US" b="1" dirty="0">
                <a:solidFill>
                  <a:srgbClr val="FF0000"/>
                </a:solidFill>
                <a:latin typeface="American Typewriter"/>
                <a:cs typeface="American Typewriter"/>
              </a:rPr>
              <a:t>the</a:t>
            </a:r>
            <a:r>
              <a:rPr lang="en-US" b="1" dirty="0" smtClean="0">
                <a:solidFill>
                  <a:srgbClr val="FF0000"/>
                </a:solidFill>
                <a:latin typeface="American Typewriter"/>
                <a:cs typeface="American Typewriter"/>
              </a:rPr>
              <a:t> Pledge</a:t>
            </a:r>
            <a:endParaRPr lang="en-US" b="1" dirty="0">
              <a:solidFill>
                <a:srgbClr val="FF0000"/>
              </a:solidFill>
              <a:latin typeface="American Typewriter"/>
              <a:cs typeface="American Typewriter"/>
            </a:endParaRPr>
          </a:p>
        </p:txBody>
      </p:sp>
      <p:sp>
        <p:nvSpPr>
          <p:cNvPr id="3" name="Content Placeholder 2"/>
          <p:cNvSpPr>
            <a:spLocks noGrp="1"/>
          </p:cNvSpPr>
          <p:nvPr>
            <p:ph idx="1"/>
          </p:nvPr>
        </p:nvSpPr>
        <p:spPr/>
        <p:txBody>
          <a:bodyPr/>
          <a:lstStyle/>
          <a:p>
            <a:pPr algn="just"/>
            <a:r>
              <a:rPr lang="en-US" dirty="0" smtClean="0"/>
              <a:t>Pledge to protect your children and grandchildren and help us spread the word.</a:t>
            </a:r>
            <a:endParaRPr lang="en-US" dirty="0"/>
          </a:p>
        </p:txBody>
      </p:sp>
      <p:pic>
        <p:nvPicPr>
          <p:cNvPr id="4" name="Picture 3" descr="Pledge Card.png"/>
          <p:cNvPicPr>
            <a:picLocks noChangeAspect="1"/>
          </p:cNvPicPr>
          <p:nvPr/>
        </p:nvPicPr>
        <p:blipFill>
          <a:blip r:embed="rId3"/>
          <a:stretch>
            <a:fillRect/>
          </a:stretch>
        </p:blipFill>
        <p:spPr>
          <a:xfrm>
            <a:off x="3429000" y="3124200"/>
            <a:ext cx="5448300" cy="3276600"/>
          </a:xfrm>
          <a:prstGeom prst="rect">
            <a:avLst/>
          </a:prstGeom>
        </p:spPr>
      </p:pic>
      <p:sp>
        <p:nvSpPr>
          <p:cNvPr id="6" name="TextBox 5"/>
          <p:cNvSpPr txBox="1"/>
          <p:nvPr/>
        </p:nvSpPr>
        <p:spPr>
          <a:xfrm>
            <a:off x="381000" y="3124200"/>
            <a:ext cx="2865438" cy="523220"/>
          </a:xfrm>
          <a:prstGeom prst="rect">
            <a:avLst/>
          </a:prstGeom>
          <a:noFill/>
        </p:spPr>
        <p:txBody>
          <a:bodyPr wrap="none" rtlCol="0">
            <a:spAutoFit/>
          </a:bodyPr>
          <a:lstStyle/>
          <a:p>
            <a:r>
              <a:rPr lang="en-US" sz="2800" dirty="0" err="1" smtClean="0">
                <a:solidFill>
                  <a:srgbClr val="FF0000"/>
                </a:solidFill>
              </a:rPr>
              <a:t>Lockyourmeds.org</a:t>
            </a:r>
            <a:endParaRPr lang="en-US" sz="2800"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4504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latin typeface="American Typewriter"/>
                <a:cs typeface="American Typewriter"/>
              </a:rPr>
              <a:t>Join Our Campaign</a:t>
            </a:r>
            <a:endParaRPr lang="en-US" b="1" dirty="0">
              <a:solidFill>
                <a:srgbClr val="FF0000"/>
              </a:solidFill>
              <a:latin typeface="American Typewriter"/>
              <a:cs typeface="American Typewriter"/>
            </a:endParaRP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pPr marL="0" indent="0" algn="ctr">
              <a:buNone/>
            </a:pPr>
            <a:endParaRPr lang="en-US" dirty="0" smtClean="0"/>
          </a:p>
          <a:p>
            <a:pPr marL="0" indent="0" algn="ctr">
              <a:buNone/>
            </a:pPr>
            <a:endParaRPr lang="en-US" dirty="0" smtClean="0"/>
          </a:p>
          <a:p>
            <a:pPr marL="0" indent="0" algn="ctr">
              <a:buNone/>
            </a:pPr>
            <a:endParaRPr lang="en-US" dirty="0" smtClean="0"/>
          </a:p>
          <a:p>
            <a:pPr marL="0" indent="0" algn="ctr">
              <a:buNone/>
            </a:pPr>
            <a:endParaRPr lang="en-US" b="1" dirty="0" smtClean="0"/>
          </a:p>
          <a:p>
            <a:pPr marL="0" indent="0" algn="ctr">
              <a:buNone/>
            </a:pPr>
            <a:endParaRPr lang="en-US" b="1" dirty="0" smtClean="0"/>
          </a:p>
          <a:p>
            <a:pPr marL="0" indent="0" algn="ctr">
              <a:buNone/>
            </a:pPr>
            <a:r>
              <a:rPr lang="en-US" b="1" dirty="0" smtClean="0"/>
              <a:t>Tanya Byng, Project Manager</a:t>
            </a:r>
          </a:p>
          <a:p>
            <a:pPr marL="0" indent="0" algn="ctr">
              <a:buNone/>
            </a:pPr>
            <a:r>
              <a:rPr lang="en-US" dirty="0" smtClean="0"/>
              <a:t>(800) 705-8997</a:t>
            </a:r>
          </a:p>
          <a:p>
            <a:pPr marL="0" indent="0" algn="ctr">
              <a:buNone/>
            </a:pPr>
            <a:r>
              <a:rPr lang="en-US" dirty="0" smtClean="0"/>
              <a:t>(305) 856-4886</a:t>
            </a:r>
          </a:p>
          <a:p>
            <a:pPr marL="0" indent="0" algn="ctr">
              <a:buNone/>
            </a:pPr>
            <a:r>
              <a:rPr lang="en-US" dirty="0" smtClean="0">
                <a:hlinkClick r:id="rId4"/>
              </a:rPr>
              <a:t>tbyng@nfp.org</a:t>
            </a:r>
            <a:endParaRPr lang="en-US" dirty="0" smtClean="0"/>
          </a:p>
          <a:p>
            <a:pPr marL="0" indent="0" algn="ctr">
              <a:buNone/>
            </a:pPr>
            <a:endParaRPr lang="en-US" dirty="0"/>
          </a:p>
          <a:p>
            <a:pPr marL="0" indent="0" algn="ctr">
              <a:buNone/>
            </a:pPr>
            <a:endParaRPr lang="en-US" dirty="0"/>
          </a:p>
        </p:txBody>
      </p:sp>
      <p:pic>
        <p:nvPicPr>
          <p:cNvPr id="7" name="Picture 6" descr="NFP Combo No Shadow.pdf"/>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tretch>
                <a:fillRect/>
              </a:stretch>
            </p:blipFill>
          </mc:Fallback>
        </mc:AlternateContent>
        <p:spPr>
          <a:xfrm>
            <a:off x="2514600" y="1295400"/>
            <a:ext cx="4572000" cy="2921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0809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latin typeface="American Typewriter"/>
                <a:cs typeface="American Typewriter"/>
              </a:rPr>
              <a:t>Prescription Drug Abuse</a:t>
            </a:r>
            <a:r>
              <a:rPr lang="en-US" b="1" dirty="0" smtClean="0"/>
              <a:t/>
            </a:r>
            <a:br>
              <a:rPr lang="en-US" b="1" dirty="0" smtClean="0"/>
            </a:br>
            <a:r>
              <a:rPr lang="en-US" b="1" dirty="0" smtClean="0">
                <a:solidFill>
                  <a:srgbClr val="FF0000"/>
                </a:solidFill>
                <a:latin typeface="American Typewriter"/>
                <a:cs typeface="American Typewriter"/>
              </a:rPr>
              <a:t>Alarming Trends </a:t>
            </a:r>
            <a:endParaRPr lang="en-US" b="1" dirty="0">
              <a:solidFill>
                <a:srgbClr val="FF0000"/>
              </a:solidFill>
              <a:latin typeface="American Typewriter"/>
              <a:cs typeface="American Typewriter"/>
            </a:endParaRPr>
          </a:p>
        </p:txBody>
      </p:sp>
      <p:sp>
        <p:nvSpPr>
          <p:cNvPr id="3" name="Content Placeholder 2"/>
          <p:cNvSpPr>
            <a:spLocks noGrp="1"/>
          </p:cNvSpPr>
          <p:nvPr>
            <p:ph idx="1"/>
          </p:nvPr>
        </p:nvSpPr>
        <p:spPr>
          <a:xfrm>
            <a:off x="0" y="1447800"/>
            <a:ext cx="4267200" cy="4525963"/>
          </a:xfrm>
        </p:spPr>
        <p:txBody>
          <a:bodyPr>
            <a:noAutofit/>
          </a:bodyPr>
          <a:lstStyle/>
          <a:p>
            <a:r>
              <a:rPr lang="en-US" sz="2600" b="1" dirty="0" smtClean="0"/>
              <a:t>400% increase </a:t>
            </a:r>
            <a:r>
              <a:rPr lang="en-US" sz="2600" dirty="0" smtClean="0"/>
              <a:t>in 10 years. </a:t>
            </a:r>
            <a:endParaRPr lang="en-US" sz="2600" baseline="30000" dirty="0" smtClean="0"/>
          </a:p>
          <a:p>
            <a:r>
              <a:rPr lang="en-US" sz="2600" dirty="0" smtClean="0"/>
              <a:t>Exceeds </a:t>
            </a:r>
            <a:r>
              <a:rPr lang="en-US" sz="2600" b="1" dirty="0" smtClean="0"/>
              <a:t>all other </a:t>
            </a:r>
            <a:r>
              <a:rPr lang="en-US" sz="2600" dirty="0" smtClean="0"/>
              <a:t>illicit drugs combined, except marijuana, which it matches.</a:t>
            </a:r>
            <a:endParaRPr lang="en-US" sz="2600" baseline="30000" dirty="0" smtClean="0"/>
          </a:p>
          <a:p>
            <a:r>
              <a:rPr lang="en-US" sz="2600" b="1" dirty="0" smtClean="0"/>
              <a:t>4,000 children/young adults</a:t>
            </a:r>
            <a:r>
              <a:rPr lang="en-US" sz="2600" dirty="0" smtClean="0"/>
              <a:t> begin experimenting per day.</a:t>
            </a:r>
            <a:endParaRPr lang="en-US" sz="2600" baseline="30000" dirty="0" smtClean="0"/>
          </a:p>
          <a:p>
            <a:r>
              <a:rPr lang="en-US" sz="2600" dirty="0" smtClean="0"/>
              <a:t>Teen admissions to treatment facilities for addiction </a:t>
            </a:r>
            <a:r>
              <a:rPr lang="en-US" sz="2600" b="1" dirty="0" smtClean="0"/>
              <a:t>up 300% </a:t>
            </a:r>
            <a:r>
              <a:rPr lang="en-US" sz="2600" dirty="0" smtClean="0"/>
              <a:t>since mid 1990s.</a:t>
            </a:r>
            <a:endParaRPr lang="en-US" sz="2600" baseline="30000" dirty="0" smtClean="0"/>
          </a:p>
          <a:p>
            <a:pPr marL="0" indent="0">
              <a:buNone/>
            </a:pPr>
            <a:endParaRPr lang="en-US" sz="2600" dirty="0" smtClean="0"/>
          </a:p>
        </p:txBody>
      </p:sp>
      <p:pic>
        <p:nvPicPr>
          <p:cNvPr id="5" name="Picture 4" descr="12thGradeDrugs.eps"/>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4343400" y="1535723"/>
            <a:ext cx="4736042" cy="524607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82703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6857999" cy="4525963"/>
          </a:xfrm>
        </p:spPr>
        <p:txBody>
          <a:bodyPr>
            <a:normAutofit/>
          </a:bodyPr>
          <a:lstStyle/>
          <a:p>
            <a:r>
              <a:rPr lang="en-US" dirty="0" smtClean="0"/>
              <a:t>They believe:</a:t>
            </a:r>
          </a:p>
          <a:p>
            <a:pPr lvl="1"/>
            <a:r>
              <a:rPr lang="en-US" dirty="0" smtClean="0"/>
              <a:t>It’s legal</a:t>
            </a:r>
          </a:p>
          <a:p>
            <a:pPr lvl="1"/>
            <a:r>
              <a:rPr lang="en-US" dirty="0" smtClean="0"/>
              <a:t>It’s safe</a:t>
            </a:r>
          </a:p>
          <a:p>
            <a:pPr lvl="1"/>
            <a:r>
              <a:rPr lang="en-US" dirty="0" smtClean="0"/>
              <a:t>It’s okay to combine them</a:t>
            </a:r>
          </a:p>
          <a:p>
            <a:pPr lvl="2"/>
            <a:r>
              <a:rPr lang="en-US" i="1" dirty="0" smtClean="0"/>
              <a:t>“</a:t>
            </a:r>
            <a:r>
              <a:rPr lang="en-US" i="1" dirty="0" err="1" smtClean="0"/>
              <a:t>Pharm</a:t>
            </a:r>
            <a:r>
              <a:rPr lang="en-US" i="1" dirty="0" smtClean="0"/>
              <a:t> or rainbow parties”</a:t>
            </a:r>
          </a:p>
          <a:p>
            <a:pPr marL="457200" lvl="1" indent="0">
              <a:buNone/>
            </a:pPr>
            <a:endParaRPr lang="en-US" b="1" i="1" dirty="0" smtClean="0"/>
          </a:p>
        </p:txBody>
      </p:sp>
      <p:pic>
        <p:nvPicPr>
          <p:cNvPr id="5" name="Picture 4" descr="B-boy copy.tif"/>
          <p:cNvPicPr>
            <a:picLocks noChangeAspect="1"/>
          </p:cNvPicPr>
          <p:nvPr/>
        </p:nvPicPr>
        <p:blipFill>
          <a:blip r:embed="rId4"/>
          <a:stretch>
            <a:fillRect/>
          </a:stretch>
        </p:blipFill>
        <p:spPr>
          <a:xfrm>
            <a:off x="5562600" y="838200"/>
            <a:ext cx="3334817" cy="5021978"/>
          </a:xfrm>
          <a:prstGeom prst="rect">
            <a:avLst/>
          </a:prstGeom>
          <a:effectLst>
            <a:outerShdw blurRad="50800" dist="88900" dir="2700000">
              <a:srgbClr val="000000">
                <a:alpha val="43000"/>
              </a:srgbClr>
            </a:outerShdw>
          </a:effectLst>
        </p:spPr>
      </p:pic>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The Problem</a:t>
            </a:r>
            <a:r>
              <a:rPr lang="en-US" b="1" dirty="0" smtClean="0"/>
              <a:t/>
            </a:r>
            <a:br>
              <a:rPr lang="en-US" b="1" dirty="0" smtClean="0"/>
            </a:br>
            <a:r>
              <a:rPr lang="en-US" b="1" dirty="0" smtClean="0">
                <a:solidFill>
                  <a:srgbClr val="FF0000"/>
                </a:solidFill>
                <a:latin typeface="American Typewriter"/>
                <a:cs typeface="American Typewriter"/>
              </a:rPr>
              <a:t>Misconceptions</a:t>
            </a:r>
            <a:endParaRPr lang="en-US" b="1" dirty="0">
              <a:solidFill>
                <a:srgbClr val="FF0000"/>
              </a:solidFill>
              <a:latin typeface="American Typewriter"/>
              <a:cs typeface="American Typewriter"/>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27540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457200"/>
            <a:ext cx="4686875" cy="1446550"/>
          </a:xfrm>
          <a:prstGeom prst="rect">
            <a:avLst/>
          </a:prstGeom>
          <a:noFill/>
        </p:spPr>
        <p:txBody>
          <a:bodyPr wrap="none" rtlCol="0">
            <a:spAutoFit/>
          </a:bodyPr>
          <a:lstStyle/>
          <a:p>
            <a:r>
              <a:rPr lang="en-US" sz="4400" b="1" dirty="0" smtClean="0"/>
              <a:t>The Problem </a:t>
            </a:r>
          </a:p>
          <a:p>
            <a:r>
              <a:rPr lang="en-US" sz="4400" b="1" dirty="0" smtClean="0">
                <a:solidFill>
                  <a:srgbClr val="FF0000"/>
                </a:solidFill>
              </a:rPr>
              <a:t>Miscommunication</a:t>
            </a:r>
            <a:endParaRPr lang="en-US" sz="4400" dirty="0"/>
          </a:p>
        </p:txBody>
      </p:sp>
      <p:pic>
        <p:nvPicPr>
          <p:cNvPr id="8" name="Picture 7" descr="Close Communication GapFINAL5.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0" y="0"/>
            <a:ext cx="9144000"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699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2700" decel="100000" fill="hold"/>
                                        <p:tgtEl>
                                          <p:spTgt spid="8"/>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3000"/>
                            </p:stCondLst>
                            <p:childTnLst>
                              <p:par>
                                <p:cTn id="12" presetID="1" presetClass="exit"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a:normAutofit/>
          </a:bodyPr>
          <a:lstStyle/>
          <a:p>
            <a:r>
              <a:rPr lang="en-US" sz="6000" b="1" dirty="0" smtClean="0">
                <a:solidFill>
                  <a:srgbClr val="FF0000"/>
                </a:solidFill>
                <a:latin typeface="American Typewriter"/>
                <a:cs typeface="American Typewriter"/>
              </a:rPr>
              <a:t>WHY?</a:t>
            </a:r>
            <a:endParaRPr lang="en-US" sz="6000" b="1" dirty="0">
              <a:solidFill>
                <a:srgbClr val="FF0000"/>
              </a:solidFill>
              <a:latin typeface="American Typewriter"/>
              <a:cs typeface="American Typewriter"/>
            </a:endParaRPr>
          </a:p>
        </p:txBody>
      </p:sp>
      <p:sp>
        <p:nvSpPr>
          <p:cNvPr id="3" name="Content Placeholder 2"/>
          <p:cNvSpPr>
            <a:spLocks noGrp="1"/>
          </p:cNvSpPr>
          <p:nvPr>
            <p:ph idx="1"/>
          </p:nvPr>
        </p:nvSpPr>
        <p:spPr>
          <a:xfrm>
            <a:off x="3933825" y="1752601"/>
            <a:ext cx="3076575" cy="1142999"/>
          </a:xfrm>
        </p:spPr>
        <p:txBody>
          <a:bodyPr>
            <a:normAutofit fontScale="32500" lnSpcReduction="20000"/>
          </a:bodyPr>
          <a:lstStyle/>
          <a:p>
            <a:pPr marL="0" indent="0">
              <a:buNone/>
            </a:pPr>
            <a:r>
              <a:rPr lang="en-US" sz="13538" b="1" dirty="0" smtClean="0">
                <a:effectLst>
                  <a:outerShdw blurRad="38100" dist="38100" dir="2700000" algn="tl">
                    <a:srgbClr val="000000">
                      <a:alpha val="43137"/>
                    </a:srgbClr>
                  </a:outerShdw>
                </a:effectLst>
                <a:latin typeface="American Typewriter"/>
                <a:cs typeface="American Typewriter"/>
              </a:rPr>
              <a:t>Escape</a:t>
            </a:r>
          </a:p>
          <a:p>
            <a:pPr marL="0" indent="0">
              <a:buNone/>
            </a:pPr>
            <a:r>
              <a:rPr lang="en-US" sz="4000" dirty="0" smtClean="0">
                <a:effectLst>
                  <a:outerShdw blurRad="38100" dist="38100" dir="2700000" algn="tl">
                    <a:srgbClr val="000000">
                      <a:alpha val="43137"/>
                    </a:srgbClr>
                  </a:outerShdw>
                </a:effectLst>
              </a:rPr>
              <a:t>			</a:t>
            </a:r>
          </a:p>
          <a:p>
            <a:pPr marL="0" indent="0">
              <a:buNone/>
            </a:pPr>
            <a:r>
              <a:rPr lang="en-US" sz="4000" dirty="0" smtClean="0">
                <a:effectLst>
                  <a:outerShdw blurRad="38100" dist="38100" dir="2700000" algn="tl">
                    <a:srgbClr val="000000">
                      <a:alpha val="43137"/>
                    </a:srgbClr>
                  </a:outerShdw>
                </a:effectLst>
              </a:rPr>
              <a:t>	</a:t>
            </a:r>
          </a:p>
          <a:p>
            <a:pPr marL="0" indent="0" algn="ctr">
              <a:buNone/>
            </a:pPr>
            <a:endParaRPr lang="en-US" dirty="0"/>
          </a:p>
        </p:txBody>
      </p:sp>
      <p:pic>
        <p:nvPicPr>
          <p:cNvPr id="4" name="Picture 3"/>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09600" y="457200"/>
            <a:ext cx="2736668" cy="4114800"/>
          </a:xfrm>
          <a:prstGeom prst="rect">
            <a:avLst/>
          </a:prstGeom>
          <a:effectLst>
            <a:outerShdw blurRad="50800" dist="88900" dir="2700000">
              <a:srgbClr val="000000">
                <a:alpha val="43000"/>
              </a:srgbClr>
            </a:outerShdw>
          </a:effectLst>
        </p:spPr>
      </p:pic>
      <p:pic>
        <p:nvPicPr>
          <p:cNvPr id="8" name="Picture 7" descr="boy.tif"/>
          <p:cNvPicPr>
            <a:picLocks noChangeAspect="1"/>
          </p:cNvPicPr>
          <p:nvPr/>
        </p:nvPicPr>
        <p:blipFill>
          <a:blip r:embed="rId5"/>
          <a:stretch>
            <a:fillRect/>
          </a:stretch>
        </p:blipFill>
        <p:spPr>
          <a:xfrm>
            <a:off x="5486400" y="3124200"/>
            <a:ext cx="3314810" cy="3333275"/>
          </a:xfrm>
          <a:prstGeom prst="rect">
            <a:avLst/>
          </a:prstGeom>
          <a:effectLst>
            <a:outerShdw blurRad="50800" dist="88900" dir="2700000">
              <a:srgbClr val="000000">
                <a:alpha val="43000"/>
              </a:srgbClr>
            </a:outerShdw>
          </a:effectLst>
        </p:spPr>
      </p:pic>
      <p:sp>
        <p:nvSpPr>
          <p:cNvPr id="7" name="TextBox 6"/>
          <p:cNvSpPr txBox="1"/>
          <p:nvPr/>
        </p:nvSpPr>
        <p:spPr>
          <a:xfrm>
            <a:off x="685800" y="5257800"/>
            <a:ext cx="1981200" cy="769441"/>
          </a:xfrm>
          <a:prstGeom prst="rect">
            <a:avLst/>
          </a:prstGeom>
          <a:noFill/>
        </p:spPr>
        <p:txBody>
          <a:bodyPr wrap="square" rtlCol="0">
            <a:spAutoFit/>
          </a:bodyPr>
          <a:lstStyle/>
          <a:p>
            <a:r>
              <a:rPr lang="en-US" sz="4400" b="1" dirty="0" smtClean="0">
                <a:latin typeface="American Typewriter"/>
                <a:cs typeface="American Typewriter"/>
              </a:rPr>
              <a:t>Fit in</a:t>
            </a:r>
            <a:endParaRPr lang="en-US" sz="4400" b="1" dirty="0">
              <a:latin typeface="American Typewriter"/>
              <a:cs typeface="American Typewriter"/>
            </a:endParaRPr>
          </a:p>
        </p:txBody>
      </p:sp>
      <p:sp>
        <p:nvSpPr>
          <p:cNvPr id="9" name="TextBox 8"/>
          <p:cNvSpPr txBox="1"/>
          <p:nvPr/>
        </p:nvSpPr>
        <p:spPr>
          <a:xfrm>
            <a:off x="3505200" y="3429000"/>
            <a:ext cx="2209800" cy="769441"/>
          </a:xfrm>
          <a:prstGeom prst="rect">
            <a:avLst/>
          </a:prstGeom>
          <a:noFill/>
        </p:spPr>
        <p:txBody>
          <a:bodyPr wrap="square" rtlCol="0">
            <a:spAutoFit/>
          </a:bodyPr>
          <a:lstStyle/>
          <a:p>
            <a:r>
              <a:rPr lang="en-US" sz="4400" b="1" dirty="0" smtClean="0">
                <a:latin typeface="American Typewriter"/>
                <a:cs typeface="American Typewriter"/>
              </a:rPr>
              <a:t>Relief</a:t>
            </a:r>
            <a:endParaRPr lang="en-US" sz="4400" b="1" dirty="0">
              <a:latin typeface="American Typewriter"/>
              <a:cs typeface="American Typewriter"/>
            </a:endParaRPr>
          </a:p>
        </p:txBody>
      </p:sp>
      <p:sp>
        <p:nvSpPr>
          <p:cNvPr id="10" name="TextBox 9"/>
          <p:cNvSpPr txBox="1"/>
          <p:nvPr/>
        </p:nvSpPr>
        <p:spPr>
          <a:xfrm flipH="1">
            <a:off x="2819400" y="4876800"/>
            <a:ext cx="2895600" cy="769441"/>
          </a:xfrm>
          <a:prstGeom prst="rect">
            <a:avLst/>
          </a:prstGeom>
          <a:noFill/>
        </p:spPr>
        <p:txBody>
          <a:bodyPr wrap="square" rtlCol="0">
            <a:spAutoFit/>
          </a:bodyPr>
          <a:lstStyle/>
          <a:p>
            <a:r>
              <a:rPr lang="en-US" sz="4400" b="1" dirty="0" smtClean="0">
                <a:latin typeface="American Typewriter"/>
                <a:cs typeface="American Typewriter"/>
              </a:rPr>
              <a:t>Prettier</a:t>
            </a:r>
            <a:endParaRPr lang="en-US" sz="4400" b="1" dirty="0">
              <a:latin typeface="American Typewriter"/>
              <a:cs typeface="American Typewriter"/>
            </a:endParaRPr>
          </a:p>
        </p:txBody>
      </p:sp>
      <p:sp>
        <p:nvSpPr>
          <p:cNvPr id="11" name="TextBox 10"/>
          <p:cNvSpPr txBox="1"/>
          <p:nvPr/>
        </p:nvSpPr>
        <p:spPr>
          <a:xfrm>
            <a:off x="5638800" y="906959"/>
            <a:ext cx="2895600" cy="769441"/>
          </a:xfrm>
          <a:prstGeom prst="rect">
            <a:avLst/>
          </a:prstGeom>
          <a:noFill/>
        </p:spPr>
        <p:txBody>
          <a:bodyPr wrap="square" rtlCol="0">
            <a:spAutoFit/>
          </a:bodyPr>
          <a:lstStyle/>
          <a:p>
            <a:r>
              <a:rPr lang="en-US" sz="4400" b="1" dirty="0" smtClean="0">
                <a:latin typeface="American Typewriter"/>
                <a:cs typeface="American Typewriter"/>
              </a:rPr>
              <a:t>Funnier</a:t>
            </a:r>
            <a:endParaRPr lang="en-US" sz="4400" b="1" dirty="0">
              <a:latin typeface="American Typewriter"/>
              <a:cs typeface="American Typewriter"/>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59610280"/>
      </p:ext>
    </p:extLst>
  </p:cSld>
  <p:clrMapOvr>
    <a:masterClrMapping/>
  </p:clrMapOvr>
  <p:transition spd="med"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Bottom)">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Bottom)">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lide(fromBottom)">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slide(fromBottom)">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The Suppliers</a:t>
            </a:r>
            <a:r>
              <a:rPr lang="en-US" b="1" dirty="0" smtClean="0"/>
              <a:t/>
            </a:r>
            <a:br>
              <a:rPr lang="en-US" b="1" dirty="0" smtClean="0"/>
            </a:br>
            <a:r>
              <a:rPr lang="en-US" b="1" dirty="0" smtClean="0">
                <a:solidFill>
                  <a:srgbClr val="FF0000"/>
                </a:solidFill>
                <a:latin typeface="American Typewriter"/>
                <a:cs typeface="American Typewriter"/>
              </a:rPr>
              <a:t>It’s Us</a:t>
            </a:r>
            <a:endParaRPr lang="en-US" b="1" dirty="0">
              <a:solidFill>
                <a:srgbClr val="FF0000"/>
              </a:solidFill>
              <a:latin typeface="American Typewriter"/>
              <a:cs typeface="American Typewriter"/>
            </a:endParaRPr>
          </a:p>
        </p:txBody>
      </p:sp>
      <p:sp>
        <p:nvSpPr>
          <p:cNvPr id="3" name="Content Placeholder 2"/>
          <p:cNvSpPr>
            <a:spLocks noGrp="1"/>
          </p:cNvSpPr>
          <p:nvPr>
            <p:ph sz="half" idx="1"/>
          </p:nvPr>
        </p:nvSpPr>
        <p:spPr>
          <a:xfrm>
            <a:off x="381000" y="3124200"/>
            <a:ext cx="3276600" cy="4525963"/>
          </a:xfrm>
        </p:spPr>
        <p:txBody>
          <a:bodyPr>
            <a:normAutofit/>
          </a:bodyPr>
          <a:lstStyle/>
          <a:p>
            <a:pPr>
              <a:buNone/>
            </a:pPr>
            <a:r>
              <a:rPr lang="en-US" dirty="0" smtClean="0"/>
              <a:t>	of</a:t>
            </a:r>
            <a:r>
              <a:rPr lang="en-US" dirty="0" smtClean="0"/>
              <a:t> people over 12 who abuse prescription drugs get them from </a:t>
            </a:r>
            <a:r>
              <a:rPr lang="en-US" b="1" dirty="0" smtClean="0"/>
              <a:t>family or friends.</a:t>
            </a:r>
            <a:endParaRPr lang="en-US" dirty="0" smtClean="0"/>
          </a:p>
          <a:p>
            <a:pPr>
              <a:buNone/>
            </a:pPr>
            <a:r>
              <a:rPr lang="en-US" smtClean="0"/>
              <a:t>	</a:t>
            </a:r>
            <a:endParaRPr lang="en-US" dirty="0" smtClean="0"/>
          </a:p>
        </p:txBody>
      </p:sp>
      <p:pic>
        <p:nvPicPr>
          <p:cNvPr id="4" name="Picture 3" descr="chart2b.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3034988" y="1295400"/>
            <a:ext cx="6337611" cy="4724400"/>
          </a:xfrm>
          <a:prstGeom prst="rect">
            <a:avLst/>
          </a:prstGeom>
        </p:spPr>
      </p:pic>
      <p:sp>
        <p:nvSpPr>
          <p:cNvPr id="5" name="TextBox 4"/>
          <p:cNvSpPr txBox="1"/>
          <p:nvPr/>
        </p:nvSpPr>
        <p:spPr>
          <a:xfrm>
            <a:off x="609600" y="1828800"/>
            <a:ext cx="3429000" cy="1569660"/>
          </a:xfrm>
          <a:prstGeom prst="rect">
            <a:avLst/>
          </a:prstGeom>
          <a:noFill/>
        </p:spPr>
        <p:txBody>
          <a:bodyPr wrap="square" rtlCol="0">
            <a:spAutoFit/>
          </a:bodyPr>
          <a:lstStyle/>
          <a:p>
            <a:r>
              <a:rPr lang="en-US" sz="9600" b="1" dirty="0" smtClean="0">
                <a:solidFill>
                  <a:srgbClr val="DA0A05"/>
                </a:solidFill>
                <a:latin typeface="American Typewriter"/>
                <a:cs typeface="American Typewriter"/>
              </a:rPr>
              <a:t>70%</a:t>
            </a:r>
            <a:endParaRPr lang="en-US" sz="9600" b="1" dirty="0">
              <a:solidFill>
                <a:srgbClr val="DA0A05"/>
              </a:solidFill>
              <a:latin typeface="American Typewriter"/>
              <a:cs typeface="American Typewriter"/>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5591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The Solution</a:t>
            </a:r>
            <a:r>
              <a:rPr lang="en-US" b="1" dirty="0" smtClean="0"/>
              <a:t/>
            </a:r>
            <a:br>
              <a:rPr lang="en-US" b="1" dirty="0" smtClean="0"/>
            </a:br>
            <a:r>
              <a:rPr lang="en-US" b="1" dirty="0" smtClean="0">
                <a:solidFill>
                  <a:srgbClr val="FF0000"/>
                </a:solidFill>
                <a:latin typeface="American Typewriter"/>
                <a:cs typeface="American Typewriter"/>
              </a:rPr>
              <a:t>Awareness</a:t>
            </a:r>
            <a:r>
              <a:rPr lang="en-US" b="1" dirty="0" smtClean="0">
                <a:solidFill>
                  <a:srgbClr val="FF0000"/>
                </a:solidFill>
              </a:rPr>
              <a:t>  </a:t>
            </a:r>
            <a:endParaRPr lang="en-US" b="1" dirty="0">
              <a:solidFill>
                <a:srgbClr val="FF0000"/>
              </a:solidFill>
            </a:endParaRPr>
          </a:p>
        </p:txBody>
      </p:sp>
      <p:sp>
        <p:nvSpPr>
          <p:cNvPr id="3" name="Content Placeholder 2"/>
          <p:cNvSpPr>
            <a:spLocks noGrp="1"/>
          </p:cNvSpPr>
          <p:nvPr>
            <p:ph idx="1"/>
          </p:nvPr>
        </p:nvSpPr>
        <p:spPr>
          <a:xfrm>
            <a:off x="457200" y="1600200"/>
            <a:ext cx="8229600" cy="4525963"/>
          </a:xfrm>
        </p:spPr>
        <p:txBody>
          <a:bodyPr>
            <a:normAutofit fontScale="92500" lnSpcReduction="10000"/>
          </a:bodyPr>
          <a:lstStyle/>
          <a:p>
            <a:pPr marL="0" indent="0" algn="ctr">
              <a:buNone/>
            </a:pPr>
            <a:r>
              <a:rPr lang="en-US" b="1" i="1" dirty="0" smtClean="0"/>
              <a:t>If we make people aware, </a:t>
            </a:r>
          </a:p>
          <a:p>
            <a:pPr marL="0" indent="0" algn="ctr">
              <a:buNone/>
            </a:pPr>
            <a:r>
              <a:rPr lang="en-US" b="1" i="1" dirty="0" smtClean="0"/>
              <a:t>they won’t share.</a:t>
            </a:r>
          </a:p>
          <a:p>
            <a:pPr marL="0" indent="0" algn="ctr">
              <a:buNone/>
            </a:pPr>
            <a:endParaRPr lang="en-US" b="1" i="1" dirty="0" smtClean="0"/>
          </a:p>
          <a:p>
            <a:r>
              <a:rPr lang="en-US" dirty="0" smtClean="0"/>
              <a:t>Michelle </a:t>
            </a:r>
            <a:r>
              <a:rPr lang="en-US" dirty="0" err="1" smtClean="0"/>
              <a:t>Lupinski</a:t>
            </a:r>
            <a:r>
              <a:rPr lang="en-US" dirty="0" smtClean="0"/>
              <a:t>, Principal</a:t>
            </a:r>
          </a:p>
          <a:p>
            <a:pPr>
              <a:buNone/>
            </a:pPr>
            <a:r>
              <a:rPr lang="en-US" sz="2800" dirty="0" smtClean="0"/>
              <a:t>North Shore Recovery High School</a:t>
            </a:r>
          </a:p>
          <a:p>
            <a:pPr marL="0" indent="0">
              <a:buNone/>
            </a:pPr>
            <a:endParaRPr lang="en-US" sz="2800" i="1" dirty="0" smtClean="0"/>
          </a:p>
          <a:p>
            <a:pPr marL="0" indent="0">
              <a:buNone/>
            </a:pPr>
            <a:r>
              <a:rPr lang="en-US" sz="2800" i="1" dirty="0" smtClean="0"/>
              <a:t>“</a:t>
            </a:r>
            <a:r>
              <a:rPr lang="en-US" sz="2800" i="1" dirty="0"/>
              <a:t>I think it’s very, very </a:t>
            </a:r>
            <a:r>
              <a:rPr lang="en-US" sz="2800" i="1" dirty="0" smtClean="0"/>
              <a:t>important</a:t>
            </a:r>
          </a:p>
          <a:p>
            <a:pPr marL="0" indent="0">
              <a:buNone/>
            </a:pPr>
            <a:r>
              <a:rPr lang="en-US" sz="2800" i="1" dirty="0" smtClean="0"/>
              <a:t> </a:t>
            </a:r>
            <a:r>
              <a:rPr lang="en-US" sz="2800" i="1" dirty="0"/>
              <a:t>that we </a:t>
            </a:r>
            <a:r>
              <a:rPr lang="en-US" sz="2800" i="1" dirty="0" smtClean="0"/>
              <a:t>educate people  </a:t>
            </a:r>
            <a:r>
              <a:rPr lang="en-US" sz="2800" i="1" dirty="0"/>
              <a:t>– at every level.</a:t>
            </a:r>
            <a:r>
              <a:rPr lang="en-US" sz="2800" i="1" dirty="0" smtClean="0"/>
              <a:t> </a:t>
            </a:r>
          </a:p>
          <a:p>
            <a:pPr marL="0" indent="0">
              <a:buNone/>
            </a:pPr>
            <a:r>
              <a:rPr lang="en-US" sz="2800" i="1" dirty="0" smtClean="0"/>
              <a:t> </a:t>
            </a:r>
            <a:r>
              <a:rPr lang="en-US" sz="2800" i="1" dirty="0"/>
              <a:t>It’s nobody’s fault.  We just have to address it.”</a:t>
            </a:r>
          </a:p>
          <a:p>
            <a:pPr marL="0" indent="0">
              <a:buNone/>
            </a:pPr>
            <a:endParaRPr lang="en-US" dirty="0" smtClean="0"/>
          </a:p>
        </p:txBody>
      </p:sp>
      <p:pic>
        <p:nvPicPr>
          <p:cNvPr id="4" name="Picture 3" descr="Picture 1.png"/>
          <p:cNvPicPr>
            <a:picLocks noChangeAspect="1"/>
          </p:cNvPicPr>
          <p:nvPr/>
        </p:nvPicPr>
        <p:blipFill>
          <a:blip r:embed="rId4"/>
          <a:stretch>
            <a:fillRect/>
          </a:stretch>
        </p:blipFill>
        <p:spPr>
          <a:xfrm>
            <a:off x="6400800" y="2286000"/>
            <a:ext cx="2286000" cy="2730500"/>
          </a:xfrm>
          <a:prstGeom prst="rect">
            <a:avLst/>
          </a:prstGeom>
          <a:effectLst>
            <a:outerShdw blurRad="50800" dist="88900" dir="2700000">
              <a:srgbClr val="000000">
                <a:alpha val="43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43843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mt="5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merican Typewriter"/>
                <a:cs typeface="American Typewriter"/>
              </a:rPr>
              <a:t>The Solution </a:t>
            </a:r>
            <a:r>
              <a:rPr lang="en-US" b="1" dirty="0" smtClean="0"/>
              <a:t/>
            </a:r>
            <a:br>
              <a:rPr lang="en-US" b="1" dirty="0" smtClean="0"/>
            </a:br>
            <a:r>
              <a:rPr lang="en-US" b="1" dirty="0" smtClean="0">
                <a:solidFill>
                  <a:srgbClr val="FF0000"/>
                </a:solidFill>
                <a:latin typeface="American Typewriter"/>
                <a:cs typeface="American Typewriter"/>
              </a:rPr>
              <a:t>Lock Your Meds™</a:t>
            </a:r>
            <a:endParaRPr lang="en-US" b="1" dirty="0">
              <a:solidFill>
                <a:srgbClr val="FF0000"/>
              </a:solidFill>
              <a:latin typeface="American Typewriter"/>
              <a:cs typeface="American Typewriter"/>
            </a:endParaRPr>
          </a:p>
        </p:txBody>
      </p:sp>
      <p:sp>
        <p:nvSpPr>
          <p:cNvPr id="3" name="Content Placeholder 2"/>
          <p:cNvSpPr>
            <a:spLocks noGrp="1"/>
          </p:cNvSpPr>
          <p:nvPr>
            <p:ph idx="1"/>
          </p:nvPr>
        </p:nvSpPr>
        <p:spPr>
          <a:xfrm>
            <a:off x="533400" y="1600200"/>
            <a:ext cx="8229600" cy="4525963"/>
          </a:xfrm>
        </p:spPr>
        <p:txBody>
          <a:bodyPr>
            <a:normAutofit/>
          </a:bodyPr>
          <a:lstStyle/>
          <a:p>
            <a:r>
              <a:rPr lang="en-US" dirty="0" smtClean="0"/>
              <a:t>National campaign created by National Family Partnership (NFP)</a:t>
            </a:r>
          </a:p>
          <a:p>
            <a:pPr lvl="1"/>
            <a:r>
              <a:rPr lang="en-US" i="1" dirty="0" smtClean="0"/>
              <a:t>Create awareness to “unwitting suppliers”</a:t>
            </a:r>
          </a:p>
          <a:p>
            <a:r>
              <a:rPr lang="en-US" dirty="0" smtClean="0"/>
              <a:t>Powerful messages, using traditional and new social marketing venues</a:t>
            </a:r>
            <a:endParaRPr lang="en-US" dirty="0"/>
          </a:p>
        </p:txBody>
      </p:sp>
      <p:pic>
        <p:nvPicPr>
          <p:cNvPr id="6" name="Picture 5" descr="KingTHKS2.jpg"/>
          <p:cNvPicPr>
            <a:picLocks noChangeAspect="1"/>
          </p:cNvPicPr>
          <p:nvPr/>
        </p:nvPicPr>
        <p:blipFill>
          <a:blip r:embed="rId4"/>
          <a:stretch>
            <a:fillRect/>
          </a:stretch>
        </p:blipFill>
        <p:spPr>
          <a:xfrm>
            <a:off x="1219200" y="4343400"/>
            <a:ext cx="2438400" cy="2163097"/>
          </a:xfrm>
          <a:prstGeom prst="rect">
            <a:avLst/>
          </a:prstGeom>
          <a:effectLst>
            <a:outerShdw blurRad="50800" dist="88900" dir="2700000">
              <a:srgbClr val="000000">
                <a:alpha val="43000"/>
              </a:srgbClr>
            </a:outerShdw>
          </a:effectLst>
        </p:spPr>
      </p:pic>
      <p:pic>
        <p:nvPicPr>
          <p:cNvPr id="7" name="Picture 6" descr="NFP Combo No Shawdow CMYK2.eps"/>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tretch>
                <a:fillRect/>
              </a:stretch>
            </p:blipFill>
          </mc:Fallback>
        </mc:AlternateContent>
        <p:spPr>
          <a:xfrm>
            <a:off x="4953000" y="3747155"/>
            <a:ext cx="8382000" cy="311084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5384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LYMslide42.jpg"/>
          <p:cNvPicPr>
            <a:picLocks noChangeAspect="1"/>
          </p:cNvPicPr>
          <p:nvPr/>
        </p:nvPicPr>
        <p:blipFill>
          <a:blip r:embed="rId3"/>
          <a:stretch>
            <a:fillRect/>
          </a:stretch>
        </p:blipFill>
        <p:spPr>
          <a:xfrm>
            <a:off x="4572000" y="1828800"/>
            <a:ext cx="3315970" cy="4800600"/>
          </a:xfrm>
          <a:prstGeom prst="rect">
            <a:avLst/>
          </a:prstGeom>
        </p:spPr>
      </p:pic>
      <p:sp>
        <p:nvSpPr>
          <p:cNvPr id="2" name="Title 1"/>
          <p:cNvSpPr>
            <a:spLocks noGrp="1"/>
          </p:cNvSpPr>
          <p:nvPr>
            <p:ph type="title"/>
          </p:nvPr>
        </p:nvSpPr>
        <p:spPr>
          <a:xfrm>
            <a:off x="0" y="76200"/>
            <a:ext cx="9144000" cy="1143000"/>
          </a:xfrm>
        </p:spPr>
        <p:txBody>
          <a:bodyPr>
            <a:normAutofit fontScale="90000"/>
          </a:bodyPr>
          <a:lstStyle/>
          <a:p>
            <a:r>
              <a:rPr lang="en-US" b="1" dirty="0" smtClean="0">
                <a:latin typeface="American Typewriter"/>
                <a:cs typeface="American Typewriter"/>
              </a:rPr>
              <a:t>The Solution</a:t>
            </a:r>
            <a:r>
              <a:rPr lang="en-US" b="1" dirty="0" smtClean="0"/>
              <a:t/>
            </a:r>
            <a:br>
              <a:rPr lang="en-US" b="1" dirty="0" smtClean="0"/>
            </a:br>
            <a:r>
              <a:rPr lang="en-US" b="1" dirty="0" smtClean="0">
                <a:solidFill>
                  <a:srgbClr val="FF0000"/>
                </a:solidFill>
                <a:latin typeface="American Typewriter"/>
                <a:cs typeface="American Typewriter"/>
              </a:rPr>
              <a:t>Lock Your Meds</a:t>
            </a:r>
            <a:endParaRPr lang="en-US" b="1" dirty="0">
              <a:latin typeface="American Typewriter"/>
              <a:cs typeface="American Typewriter"/>
            </a:endParaRPr>
          </a:p>
        </p:txBody>
      </p:sp>
      <p:sp>
        <p:nvSpPr>
          <p:cNvPr id="4" name="Text Placeholder 3"/>
          <p:cNvSpPr>
            <a:spLocks noGrp="1"/>
          </p:cNvSpPr>
          <p:nvPr>
            <p:ph type="body" idx="1"/>
          </p:nvPr>
        </p:nvSpPr>
        <p:spPr>
          <a:xfrm>
            <a:off x="0" y="1066800"/>
            <a:ext cx="9144000" cy="639762"/>
          </a:xfrm>
        </p:spPr>
        <p:txBody>
          <a:bodyPr>
            <a:noAutofit/>
          </a:bodyPr>
          <a:lstStyle/>
          <a:p>
            <a:pPr algn="ctr"/>
            <a:r>
              <a:rPr lang="en-US" sz="2800" dirty="0" smtClean="0"/>
              <a:t>A multi</a:t>
            </a:r>
            <a:r>
              <a:rPr lang="en-US" sz="2800" dirty="0"/>
              <a:t>-media approach for message </a:t>
            </a:r>
            <a:r>
              <a:rPr lang="en-US" sz="2800" dirty="0" smtClean="0"/>
              <a:t>delivery</a:t>
            </a:r>
            <a:endParaRPr lang="en-US" sz="2800" dirty="0"/>
          </a:p>
        </p:txBody>
      </p:sp>
      <p:sp>
        <p:nvSpPr>
          <p:cNvPr id="3" name="Content Placeholder 2"/>
          <p:cNvSpPr>
            <a:spLocks noGrp="1"/>
          </p:cNvSpPr>
          <p:nvPr>
            <p:ph sz="half" idx="2"/>
          </p:nvPr>
        </p:nvSpPr>
        <p:spPr>
          <a:xfrm>
            <a:off x="76200" y="2174875"/>
            <a:ext cx="4040188" cy="3951288"/>
          </a:xfrm>
        </p:spPr>
        <p:txBody>
          <a:bodyPr>
            <a:normAutofit fontScale="92500" lnSpcReduction="10000"/>
          </a:bodyPr>
          <a:lstStyle/>
          <a:p>
            <a:pPr marL="457200" lvl="1" indent="0">
              <a:buNone/>
            </a:pPr>
            <a:r>
              <a:rPr lang="en-US" sz="3200" dirty="0" smtClean="0"/>
              <a:t>Radio</a:t>
            </a:r>
          </a:p>
          <a:p>
            <a:pPr marL="457200" lvl="1" indent="0">
              <a:buNone/>
            </a:pPr>
            <a:r>
              <a:rPr lang="en-US" sz="3200" dirty="0" smtClean="0"/>
              <a:t>TV</a:t>
            </a:r>
          </a:p>
          <a:p>
            <a:pPr marL="457200" lvl="1" indent="0">
              <a:buNone/>
            </a:pPr>
            <a:r>
              <a:rPr lang="en-US" sz="3200" dirty="0" smtClean="0"/>
              <a:t>Print</a:t>
            </a:r>
          </a:p>
          <a:p>
            <a:pPr lvl="2"/>
            <a:r>
              <a:rPr lang="en-US" sz="2400" dirty="0" smtClean="0"/>
              <a:t>Publication ads</a:t>
            </a:r>
          </a:p>
          <a:p>
            <a:pPr lvl="2"/>
            <a:r>
              <a:rPr lang="en-US" sz="2400" dirty="0" smtClean="0"/>
              <a:t>Web ads</a:t>
            </a:r>
          </a:p>
          <a:p>
            <a:pPr lvl="2"/>
            <a:r>
              <a:rPr lang="en-US" sz="2400" dirty="0" smtClean="0"/>
              <a:t>Posters</a:t>
            </a:r>
          </a:p>
          <a:p>
            <a:pPr lvl="2"/>
            <a:r>
              <a:rPr lang="en-US" sz="2400" dirty="0" smtClean="0"/>
              <a:t>Bus shelter ads</a:t>
            </a:r>
          </a:p>
          <a:p>
            <a:pPr lvl="2"/>
            <a:r>
              <a:rPr lang="en-US" sz="2400" dirty="0" smtClean="0"/>
              <a:t>Transit ads</a:t>
            </a:r>
          </a:p>
          <a:p>
            <a:pPr marL="457200" lvl="1" indent="0">
              <a:buNone/>
            </a:pPr>
            <a:r>
              <a:rPr lang="en-US" sz="3200" dirty="0" smtClean="0"/>
              <a:t>Billboards</a:t>
            </a:r>
          </a:p>
        </p:txBody>
      </p:sp>
      <p:pic>
        <p:nvPicPr>
          <p:cNvPr id="12" name="Picture 11" descr="Indiana300x250B.jpg"/>
          <p:cNvPicPr>
            <a:picLocks noChangeAspect="1"/>
          </p:cNvPicPr>
          <p:nvPr/>
        </p:nvPicPr>
        <p:blipFill>
          <a:blip r:embed="rId4"/>
          <a:stretch>
            <a:fillRect/>
          </a:stretch>
        </p:blipFill>
        <p:spPr>
          <a:xfrm>
            <a:off x="4343400" y="2438400"/>
            <a:ext cx="4282440" cy="3568700"/>
          </a:xfrm>
          <a:prstGeom prst="rect">
            <a:avLst/>
          </a:prstGeom>
        </p:spPr>
      </p:pic>
      <p:pic>
        <p:nvPicPr>
          <p:cNvPr id="13" name="Picture 12" descr="she_getFINAL.pdf"/>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tretch>
                <a:fillRect/>
              </a:stretch>
            </p:blipFill>
          </mc:Fallback>
        </mc:AlternateContent>
        <p:spPr>
          <a:xfrm>
            <a:off x="5270773" y="1783080"/>
            <a:ext cx="2577827" cy="4846320"/>
          </a:xfrm>
          <a:prstGeom prst="rect">
            <a:avLst/>
          </a:prstGeom>
        </p:spPr>
      </p:pic>
      <p:pic>
        <p:nvPicPr>
          <p:cNvPr id="10" name="Picture 9" descr="ArtefactGetsBus3.pdf"/>
          <p:cNvPicPr>
            <a:picLocks noChangeAspect="1"/>
          </p:cNvPicPr>
          <p:nvPr/>
        </p:nvPicPr>
        <mc:AlternateContent xmlns:ma="http://schemas.microsoft.com/office/mac/drawingml/2008/main">
          <mc:Choice Requires="ma">
            <p:blipFill>
              <a:blip r:embed="rId7"/>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8"/>
              <a:srcRect/>
              <a:stretch>
                <a:fillRect/>
              </a:stretch>
            </p:blipFill>
          </mc:Fallback>
        </mc:AlternateContent>
        <p:spPr bwMode="auto">
          <a:xfrm>
            <a:off x="4800600" y="1737360"/>
            <a:ext cx="3693505" cy="5120640"/>
          </a:xfrm>
          <a:prstGeom prst="rect">
            <a:avLst/>
          </a:prstGeom>
          <a:noFill/>
          <a:ln w="9525">
            <a:noFill/>
            <a:miter lim="800000"/>
            <a:headEnd/>
            <a:tailEnd/>
          </a:ln>
        </p:spPr>
      </p:pic>
      <p:pic>
        <p:nvPicPr>
          <p:cNvPr id="11" name="Picture 10" descr="Gets_bus_interior.pdf"/>
          <p:cNvPicPr>
            <a:picLocks noChangeAspect="1"/>
          </p:cNvPicPr>
          <p:nvPr/>
        </p:nvPicPr>
        <mc:AlternateContent xmlns:ma="http://schemas.microsoft.com/office/mac/drawingml/2008/main">
          <mc:Choice Requires="ma">
            <p:blipFill>
              <a:blip r:embed="rId9"/>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0"/>
              <a:srcRect/>
              <a:stretch>
                <a:fillRect/>
              </a:stretch>
            </p:blipFill>
          </mc:Fallback>
        </mc:AlternateContent>
        <p:spPr bwMode="auto">
          <a:xfrm>
            <a:off x="3581400" y="2362200"/>
            <a:ext cx="5242560" cy="393192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193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5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anim calcmode="lin" valueType="num">
                                      <p:cBhvr>
                                        <p:cTn id="8" dur="5000" fill="hold"/>
                                        <p:tgtEl>
                                          <p:spTgt spid="12"/>
                                        </p:tgtEl>
                                        <p:attrNameLst>
                                          <p:attrName>ppt_x</p:attrName>
                                        </p:attrNameLst>
                                      </p:cBhvr>
                                      <p:tavLst>
                                        <p:tav tm="0">
                                          <p:val>
                                            <p:strVal val="#ppt_x"/>
                                          </p:val>
                                        </p:tav>
                                        <p:tav tm="100000">
                                          <p:val>
                                            <p:strVal val="#ppt_x"/>
                                          </p:val>
                                        </p:tav>
                                      </p:tavLst>
                                    </p:anim>
                                    <p:anim calcmode="lin" valueType="num">
                                      <p:cBhvr>
                                        <p:cTn id="9" dur="4500" decel="100000" fill="hold"/>
                                        <p:tgtEl>
                                          <p:spTgt spid="12"/>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0"/>
                            </p:stCondLst>
                            <p:childTnLst>
                              <p:par>
                                <p:cTn id="12" presetID="1" presetClass="exit" presetSubtype="0" fill="hold" nodeType="after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par>
                          <p:cTn id="14" fill="hold">
                            <p:stCondLst>
                              <p:cond delay="10000"/>
                            </p:stCondLst>
                            <p:childTnLst>
                              <p:par>
                                <p:cTn id="15" presetID="37" presetClass="entr" presetSubtype="0" fill="hold" nodeType="afterEffect">
                                  <p:stCondLst>
                                    <p:cond delay="5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0"/>
                                        <p:tgtEl>
                                          <p:spTgt spid="13"/>
                                        </p:tgtEl>
                                      </p:cBhvr>
                                    </p:animEffect>
                                    <p:anim calcmode="lin" valueType="num">
                                      <p:cBhvr>
                                        <p:cTn id="18" dur="5000" fill="hold"/>
                                        <p:tgtEl>
                                          <p:spTgt spid="13"/>
                                        </p:tgtEl>
                                        <p:attrNameLst>
                                          <p:attrName>ppt_x</p:attrName>
                                        </p:attrNameLst>
                                      </p:cBhvr>
                                      <p:tavLst>
                                        <p:tav tm="0">
                                          <p:val>
                                            <p:strVal val="#ppt_x"/>
                                          </p:val>
                                        </p:tav>
                                        <p:tav tm="100000">
                                          <p:val>
                                            <p:strVal val="#ppt_x"/>
                                          </p:val>
                                        </p:tav>
                                      </p:tavLst>
                                    </p:anim>
                                    <p:anim calcmode="lin" valueType="num">
                                      <p:cBhvr>
                                        <p:cTn id="19" dur="4500" decel="100000" fill="hold"/>
                                        <p:tgtEl>
                                          <p:spTgt spid="13"/>
                                        </p:tgtEl>
                                        <p:attrNameLst>
                                          <p:attrName>ppt_y</p:attrName>
                                        </p:attrNameLst>
                                      </p:cBhvr>
                                      <p:tavLst>
                                        <p:tav tm="0">
                                          <p:val>
                                            <p:strVal val="#ppt_y+1"/>
                                          </p:val>
                                        </p:tav>
                                        <p:tav tm="100000">
                                          <p:val>
                                            <p:strVal val="#ppt_y-.03"/>
                                          </p:val>
                                        </p:tav>
                                      </p:tavLst>
                                    </p:anim>
                                    <p:anim calcmode="lin" valueType="num">
                                      <p:cBhvr>
                                        <p:cTn id="20" dur="500" accel="100000" fill="hold">
                                          <p:stCondLst>
                                            <p:cond delay="4500"/>
                                          </p:stCondLst>
                                        </p:cTn>
                                        <p:tgtEl>
                                          <p:spTgt spid="13"/>
                                        </p:tgtEl>
                                        <p:attrNameLst>
                                          <p:attrName>ppt_y</p:attrName>
                                        </p:attrNameLst>
                                      </p:cBhvr>
                                      <p:tavLst>
                                        <p:tav tm="0">
                                          <p:val>
                                            <p:strVal val="#ppt_y-.03"/>
                                          </p:val>
                                        </p:tav>
                                        <p:tav tm="100000">
                                          <p:val>
                                            <p:strVal val="#ppt_y"/>
                                          </p:val>
                                        </p:tav>
                                      </p:tavLst>
                                    </p:anim>
                                  </p:childTnLst>
                                </p:cTn>
                              </p:par>
                            </p:childTnLst>
                          </p:cTn>
                        </p:par>
                        <p:par>
                          <p:cTn id="21" fill="hold">
                            <p:stCondLst>
                              <p:cond delay="20000"/>
                            </p:stCondLst>
                            <p:childTnLst>
                              <p:par>
                                <p:cTn id="22" presetID="1" presetClass="exit" presetSubtype="0" fill="hold" nodeType="afterEffect">
                                  <p:stCondLst>
                                    <p:cond delay="0"/>
                                  </p:stCondLst>
                                  <p:childTnLst>
                                    <p:set>
                                      <p:cBhvr>
                                        <p:cTn id="23" dur="1" fill="hold">
                                          <p:stCondLst>
                                            <p:cond delay="0"/>
                                          </p:stCondLst>
                                        </p:cTn>
                                        <p:tgtEl>
                                          <p:spTgt spid="12"/>
                                        </p:tgtEl>
                                        <p:attrNameLst>
                                          <p:attrName>style.visibility</p:attrName>
                                        </p:attrNameLst>
                                      </p:cBhvr>
                                      <p:to>
                                        <p:strVal val="hidden"/>
                                      </p:to>
                                    </p:set>
                                  </p:childTnLst>
                                </p:cTn>
                              </p:par>
                            </p:childTnLst>
                          </p:cTn>
                        </p:par>
                        <p:par>
                          <p:cTn id="24" fill="hold">
                            <p:stCondLst>
                              <p:cond delay="20000"/>
                            </p:stCondLst>
                            <p:childTnLst>
                              <p:par>
                                <p:cTn id="25" presetID="37" presetClass="entr" presetSubtype="0" fill="hold" nodeType="afterEffect">
                                  <p:stCondLst>
                                    <p:cond delay="5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0"/>
                                        <p:tgtEl>
                                          <p:spTgt spid="10"/>
                                        </p:tgtEl>
                                      </p:cBhvr>
                                    </p:animEffect>
                                    <p:anim calcmode="lin" valueType="num">
                                      <p:cBhvr>
                                        <p:cTn id="28" dur="5000" fill="hold"/>
                                        <p:tgtEl>
                                          <p:spTgt spid="10"/>
                                        </p:tgtEl>
                                        <p:attrNameLst>
                                          <p:attrName>ppt_x</p:attrName>
                                        </p:attrNameLst>
                                      </p:cBhvr>
                                      <p:tavLst>
                                        <p:tav tm="0">
                                          <p:val>
                                            <p:strVal val="#ppt_x"/>
                                          </p:val>
                                        </p:tav>
                                        <p:tav tm="100000">
                                          <p:val>
                                            <p:strVal val="#ppt_x"/>
                                          </p:val>
                                        </p:tav>
                                      </p:tavLst>
                                    </p:anim>
                                    <p:anim calcmode="lin" valueType="num">
                                      <p:cBhvr>
                                        <p:cTn id="29" dur="4500" decel="100000" fill="hold"/>
                                        <p:tgtEl>
                                          <p:spTgt spid="10"/>
                                        </p:tgtEl>
                                        <p:attrNameLst>
                                          <p:attrName>ppt_y</p:attrName>
                                        </p:attrNameLst>
                                      </p:cBhvr>
                                      <p:tavLst>
                                        <p:tav tm="0">
                                          <p:val>
                                            <p:strVal val="#ppt_y+1"/>
                                          </p:val>
                                        </p:tav>
                                        <p:tav tm="100000">
                                          <p:val>
                                            <p:strVal val="#ppt_y-.03"/>
                                          </p:val>
                                        </p:tav>
                                      </p:tavLst>
                                    </p:anim>
                                    <p:anim calcmode="lin" valueType="num">
                                      <p:cBhvr>
                                        <p:cTn id="30" dur="500" accel="100000" fill="hold">
                                          <p:stCondLst>
                                            <p:cond delay="4500"/>
                                          </p:stCondLst>
                                        </p:cTn>
                                        <p:tgtEl>
                                          <p:spTgt spid="10"/>
                                        </p:tgtEl>
                                        <p:attrNameLst>
                                          <p:attrName>ppt_y</p:attrName>
                                        </p:attrNameLst>
                                      </p:cBhvr>
                                      <p:tavLst>
                                        <p:tav tm="0">
                                          <p:val>
                                            <p:strVal val="#ppt_y-.03"/>
                                          </p:val>
                                        </p:tav>
                                        <p:tav tm="100000">
                                          <p:val>
                                            <p:strVal val="#ppt_y"/>
                                          </p:val>
                                        </p:tav>
                                      </p:tavLst>
                                    </p:anim>
                                  </p:childTnLst>
                                </p:cTn>
                              </p:par>
                            </p:childTnLst>
                          </p:cTn>
                        </p:par>
                        <p:par>
                          <p:cTn id="31" fill="hold">
                            <p:stCondLst>
                              <p:cond delay="30000"/>
                            </p:stCondLst>
                            <p:childTnLst>
                              <p:par>
                                <p:cTn id="32" presetID="1" presetClass="exit" presetSubtype="0" fill="hold" nodeType="after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par>
                          <p:cTn id="34" fill="hold">
                            <p:stCondLst>
                              <p:cond delay="30000"/>
                            </p:stCondLst>
                            <p:childTnLst>
                              <p:par>
                                <p:cTn id="35" presetID="37" presetClass="entr" presetSubtype="0" fill="hold" nodeType="afterEffect">
                                  <p:stCondLst>
                                    <p:cond delay="50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0"/>
                                        <p:tgtEl>
                                          <p:spTgt spid="11"/>
                                        </p:tgtEl>
                                      </p:cBhvr>
                                    </p:animEffect>
                                    <p:anim calcmode="lin" valueType="num">
                                      <p:cBhvr>
                                        <p:cTn id="38" dur="5000" fill="hold"/>
                                        <p:tgtEl>
                                          <p:spTgt spid="11"/>
                                        </p:tgtEl>
                                        <p:attrNameLst>
                                          <p:attrName>ppt_x</p:attrName>
                                        </p:attrNameLst>
                                      </p:cBhvr>
                                      <p:tavLst>
                                        <p:tav tm="0">
                                          <p:val>
                                            <p:strVal val="#ppt_x"/>
                                          </p:val>
                                        </p:tav>
                                        <p:tav tm="100000">
                                          <p:val>
                                            <p:strVal val="#ppt_x"/>
                                          </p:val>
                                        </p:tav>
                                      </p:tavLst>
                                    </p:anim>
                                    <p:anim calcmode="lin" valueType="num">
                                      <p:cBhvr>
                                        <p:cTn id="39" dur="4500" decel="100000" fill="hold"/>
                                        <p:tgtEl>
                                          <p:spTgt spid="11"/>
                                        </p:tgtEl>
                                        <p:attrNameLst>
                                          <p:attrName>ppt_y</p:attrName>
                                        </p:attrNameLst>
                                      </p:cBhvr>
                                      <p:tavLst>
                                        <p:tav tm="0">
                                          <p:val>
                                            <p:strVal val="#ppt_y+1"/>
                                          </p:val>
                                        </p:tav>
                                        <p:tav tm="100000">
                                          <p:val>
                                            <p:strVal val="#ppt_y-.03"/>
                                          </p:val>
                                        </p:tav>
                                      </p:tavLst>
                                    </p:anim>
                                    <p:anim calcmode="lin" valueType="num">
                                      <p:cBhvr>
                                        <p:cTn id="40" dur="500" accel="100000" fill="hold">
                                          <p:stCondLst>
                                            <p:cond delay="45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40000"/>
                            </p:stCondLst>
                            <p:childTnLst>
                              <p:par>
                                <p:cTn id="42" presetID="1" presetClass="exit" presetSubtype="0" fill="hold" nodeType="afterEffect">
                                  <p:stCondLst>
                                    <p:cond delay="0"/>
                                  </p:stCondLst>
                                  <p:childTnLst>
                                    <p:set>
                                      <p:cBhvr>
                                        <p:cTn id="43"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2023</TotalTime>
  <Words>2430</Words>
  <Application>Microsoft Office PowerPoint</Application>
  <PresentationFormat>On-screen Show (4:3)</PresentationFormat>
  <Paragraphs>197</Paragraphs>
  <Slides>13</Slides>
  <Notes>13</Notes>
  <HiddenSlides>0</HiddenSlides>
  <MMClips>0</MMClips>
  <ScaleCrop>false</ScaleCrop>
  <HeadingPairs>
    <vt:vector size="4" baseType="variant">
      <vt:variant>
        <vt:lpstr>Design Template</vt:lpstr>
      </vt:variant>
      <vt:variant>
        <vt:i4>1</vt:i4>
      </vt:variant>
      <vt:variant>
        <vt:lpstr>Slide Titles</vt:lpstr>
      </vt:variant>
      <vt:variant>
        <vt:i4>13</vt:i4>
      </vt:variant>
    </vt:vector>
  </HeadingPairs>
  <TitlesOfParts>
    <vt:vector size="14" baseType="lpstr">
      <vt:lpstr>Office Theme</vt:lpstr>
      <vt:lpstr>Slide 1</vt:lpstr>
      <vt:lpstr>Prescription Drug Abuse Alarming Trends </vt:lpstr>
      <vt:lpstr>The Problem Misconceptions</vt:lpstr>
      <vt:lpstr>Slide 4</vt:lpstr>
      <vt:lpstr>WHY?</vt:lpstr>
      <vt:lpstr>The Suppliers It’s Us</vt:lpstr>
      <vt:lpstr>The Solution Awareness  </vt:lpstr>
      <vt:lpstr>The Solution  Lock Your Meds™</vt:lpstr>
      <vt:lpstr>The Solution Lock Your Meds</vt:lpstr>
      <vt:lpstr>The Solution Lock Your Meds</vt:lpstr>
      <vt:lpstr>Everyone Can Help What To Do</vt:lpstr>
      <vt:lpstr>Everyone Can Help Take the Pledge</vt:lpstr>
      <vt:lpstr>Join Our Campaign</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 YOUR MEDS logo</dc:title>
  <dc:creator>John Bower</dc:creator>
  <cp:lastModifiedBy>David R. Voss</cp:lastModifiedBy>
  <cp:revision>137</cp:revision>
  <dcterms:created xsi:type="dcterms:W3CDTF">2010-10-05T18:55:14Z</dcterms:created>
  <dcterms:modified xsi:type="dcterms:W3CDTF">2010-10-05T19:02:10Z</dcterms:modified>
</cp:coreProperties>
</file>